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78" r:id="rId3"/>
    <p:sldId id="262" r:id="rId4"/>
    <p:sldId id="261" r:id="rId5"/>
    <p:sldId id="274" r:id="rId6"/>
    <p:sldId id="279" r:id="rId7"/>
    <p:sldId id="263" r:id="rId8"/>
    <p:sldId id="276" r:id="rId9"/>
    <p:sldId id="277" r:id="rId10"/>
    <p:sldId id="264" r:id="rId11"/>
    <p:sldId id="265" r:id="rId12"/>
    <p:sldId id="286" r:id="rId13"/>
    <p:sldId id="287" r:id="rId14"/>
    <p:sldId id="288" r:id="rId15"/>
    <p:sldId id="275" r:id="rId16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9"/>
    <a:srgbClr val="A77B53"/>
    <a:srgbClr val="4D5568"/>
    <a:srgbClr val="9D2235"/>
    <a:srgbClr val="8C6746"/>
    <a:srgbClr val="BD9A7A"/>
    <a:srgbClr val="D1B9A3"/>
    <a:srgbClr val="C6A88C"/>
    <a:srgbClr val="B6906E"/>
    <a:srgbClr val="484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2472" y="-1200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838800" cy="83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7F4E6-948D-49F4-ADC6-BC50A5BE4E9D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2841-F0A8-4664-B7EA-643F2213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01107" y="6814801"/>
            <a:ext cx="1677599" cy="191900"/>
          </a:xfrm>
        </p:spPr>
        <p:txBody>
          <a:bodyPr/>
          <a:lstStyle>
            <a:lvl1pPr algn="r">
              <a:defRPr sz="1100">
                <a:solidFill>
                  <a:srgbClr val="BD9A7A"/>
                </a:solidFill>
              </a:defRPr>
            </a:lvl1pPr>
          </a:lstStyle>
          <a:p>
            <a:r>
              <a:rPr lang="en-US" smtClean="0"/>
              <a:t>gge.ru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" y="957600"/>
            <a:ext cx="2071116" cy="143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1906" y="2941038"/>
            <a:ext cx="6710400" cy="2088000"/>
          </a:xfrm>
        </p:spPr>
        <p:txBody>
          <a:bodyPr anchor="t" anchorCtr="0"/>
          <a:lstStyle>
            <a:lvl1pPr algn="l">
              <a:lnSpc>
                <a:spcPts val="3200"/>
              </a:lnSpc>
              <a:defRPr sz="2200" cap="all" baseline="0">
                <a:solidFill>
                  <a:srgbClr val="BD9A7A"/>
                </a:solidFill>
              </a:defRPr>
            </a:lvl1pPr>
          </a:lstStyle>
          <a:p>
            <a:r>
              <a:rPr lang="ru-RU" dirty="0" smtClean="0"/>
              <a:t>Об основных требованиях </a:t>
            </a:r>
            <a:br>
              <a:rPr lang="ru-RU" dirty="0" smtClean="0"/>
            </a:br>
            <a:r>
              <a:rPr lang="ru-RU" dirty="0" smtClean="0"/>
              <a:t>к осуществлению государственной экспертизы проектной документации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(или) результатов инженерных изысканий в электронной форме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151906" y="5457825"/>
            <a:ext cx="3355006" cy="180000"/>
          </a:xfrm>
        </p:spPr>
        <p:txBody>
          <a:bodyPr/>
          <a:lstStyle>
            <a:lvl1pPr>
              <a:defRPr sz="1100"/>
            </a:lvl1pPr>
            <a:lvl2pPr>
              <a:spcBef>
                <a:spcPts val="1850"/>
              </a:spcBef>
              <a:defRPr>
                <a:solidFill>
                  <a:srgbClr val="BD9A7A"/>
                </a:solidFill>
              </a:defRPr>
            </a:lvl2pPr>
          </a:lstStyle>
          <a:p>
            <a:pPr lvl="0"/>
            <a:r>
              <a:rPr lang="ru-RU" dirty="0" smtClean="0"/>
              <a:t>АНДРОПОВ ВАДИМ ВЛАДИМИРОВИЧ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151906" y="5759999"/>
            <a:ext cx="3355006" cy="536237"/>
          </a:xfrm>
        </p:spPr>
        <p:txBody>
          <a:bodyPr/>
          <a:lstStyle>
            <a:lvl1pPr>
              <a:defRPr sz="1100" cap="none" baseline="0">
                <a:solidFill>
                  <a:srgbClr val="BD9A7A"/>
                </a:solidFill>
              </a:defRPr>
            </a:lvl1pPr>
            <a:lvl2pPr>
              <a:spcBef>
                <a:spcPts val="1850"/>
              </a:spcBef>
              <a:defRPr>
                <a:solidFill>
                  <a:srgbClr val="BD9A7A"/>
                </a:solidFill>
              </a:defRPr>
            </a:lvl2pPr>
          </a:lstStyle>
          <a:p>
            <a:pPr lvl="0"/>
            <a:r>
              <a:rPr lang="ru-RU" dirty="0" smtClean="0"/>
              <a:t>Первый заместитель начальника </a:t>
            </a:r>
            <a:br>
              <a:rPr lang="ru-RU" dirty="0" smtClean="0"/>
            </a:br>
            <a:r>
              <a:rPr lang="ru-RU" dirty="0" smtClean="0"/>
              <a:t>ФАУ «</a:t>
            </a:r>
            <a:r>
              <a:rPr lang="ru-RU" dirty="0" err="1" smtClean="0"/>
              <a:t>Главгосэкспертиза</a:t>
            </a:r>
            <a:r>
              <a:rPr lang="ru-RU" dirty="0" smtClean="0"/>
              <a:t> России»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01.8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10072318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1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41933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01.9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1152525" y="2101850"/>
            <a:ext cx="4192588" cy="839788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cap="none" baseline="0">
                <a:solidFill>
                  <a:srgbClr val="BD9A7A"/>
                </a:solidFill>
              </a:defRPr>
            </a:lvl1pPr>
          </a:lstStyle>
          <a:p>
            <a:pPr lvl="0"/>
            <a:r>
              <a:rPr lang="ru-RU" dirty="0" smtClean="0"/>
              <a:t>Постановление Правительства Российской Федерации  </a:t>
            </a:r>
            <a:br>
              <a:rPr lang="ru-RU" dirty="0" smtClean="0"/>
            </a:br>
            <a:r>
              <a:rPr lang="ru-RU" dirty="0" smtClean="0"/>
              <a:t>от 05 марта 2007 года № 145 «О порядке организации </a:t>
            </a:r>
            <a:br>
              <a:rPr lang="ru-RU" dirty="0" smtClean="0"/>
            </a:br>
            <a:r>
              <a:rPr lang="ru-RU" dirty="0" smtClean="0"/>
              <a:t>и проведения государственной экспертизы проектной документации и результатов инженерных изысканий»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1152524" y="3786187"/>
            <a:ext cx="4193381" cy="167125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31 марта 2012 года </a:t>
            </a:r>
          </a:p>
          <a:p>
            <a:pPr lvl="1"/>
            <a:r>
              <a:rPr lang="ru-RU" dirty="0" smtClean="0"/>
              <a:t>Документы для проведения государственной экспертизы представляются на бумажном носителе или в форме электронных документов с использованием в том числе федеральной государственной информационной системы ЕПГУ (при наличии соответствующей технической возможности). 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4" y="5457437"/>
            <a:ext cx="4193382" cy="8388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25 сентября 2014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 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>
          <a:xfrm>
            <a:off x="6184900" y="423863"/>
            <a:ext cx="4219575" cy="58721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2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1906" y="424637"/>
            <a:ext cx="9221689" cy="838800"/>
          </a:xfrm>
        </p:spPr>
        <p:txBody>
          <a:bodyPr anchor="b" anchorCtr="0"/>
          <a:lstStyle>
            <a:lvl1pPr>
              <a:lnSpc>
                <a:spcPct val="0"/>
              </a:lnSpc>
              <a:defRPr sz="2400" cap="all" baseline="0">
                <a:solidFill>
                  <a:srgbClr val="BD9A7A"/>
                </a:solidFill>
              </a:defRPr>
            </a:lvl1pPr>
          </a:lstStyle>
          <a:p>
            <a:r>
              <a:rPr lang="ru-RU" dirty="0" smtClean="0"/>
              <a:t>Правовые акты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905" y="2102238"/>
            <a:ext cx="5871601" cy="2516400"/>
          </a:xfrm>
        </p:spPr>
        <p:txBody>
          <a:bodyPr/>
          <a:lstStyle>
            <a:lvl1pPr>
              <a:lnSpc>
                <a:spcPts val="3200"/>
              </a:lnSpc>
              <a:spcBef>
                <a:spcPts val="0"/>
              </a:spcBef>
              <a:defRPr sz="22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br>
              <a:rPr lang="ru-RU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6012000" y="3780000"/>
            <a:ext cx="4507107" cy="2988000"/>
          </a:xfrm>
        </p:spPr>
        <p:txBody>
          <a:bodyPr anchor="b" anchorCtr="0"/>
          <a:lstStyle>
            <a:lvl1pPr algn="r">
              <a:lnSpc>
                <a:spcPts val="1855"/>
              </a:lnSpc>
              <a:spcBef>
                <a:spcPts val="0"/>
              </a:spcBef>
              <a:defRPr sz="22000" kern="0" cap="none" spc="-1000" baseline="0"/>
            </a:lvl1pPr>
          </a:lstStyle>
          <a:p>
            <a:pPr lvl="0"/>
            <a:r>
              <a:rPr lang="ru-RU" dirty="0" smtClean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128264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0321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Внесение изменений в постановление Правительства Российской Федерации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05.03.2007 № 145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01.1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1152525" y="2101850"/>
            <a:ext cx="4192588" cy="839788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cap="none" baseline="0">
                <a:solidFill>
                  <a:srgbClr val="BD9A7A"/>
                </a:solidFill>
              </a:defRPr>
            </a:lvl1pPr>
          </a:lstStyle>
          <a:p>
            <a:pPr lvl="0"/>
            <a:r>
              <a:rPr lang="ru-RU" dirty="0" smtClean="0"/>
              <a:t>Постановление Правительства Российской Федерации  </a:t>
            </a:r>
            <a:br>
              <a:rPr lang="ru-RU" dirty="0" smtClean="0"/>
            </a:br>
            <a:r>
              <a:rPr lang="ru-RU" dirty="0" smtClean="0"/>
              <a:t>от 05 марта 2007 года № 145 «О порядке организации </a:t>
            </a:r>
            <a:br>
              <a:rPr lang="ru-RU" dirty="0" smtClean="0"/>
            </a:br>
            <a:r>
              <a:rPr lang="ru-RU" dirty="0" smtClean="0"/>
              <a:t>и проведения государственной экспертизы проектной документации и результатов инженерных изысканий»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25" y="3779838"/>
            <a:ext cx="3354581" cy="838200"/>
          </a:xfrm>
        </p:spPr>
        <p:txBody>
          <a:bodyPr/>
          <a:lstStyle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10 марта 2012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84706" y="2103439"/>
            <a:ext cx="3672000" cy="16764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31 марта 2012 года </a:t>
            </a:r>
          </a:p>
          <a:p>
            <a:pPr lvl="1"/>
            <a:r>
              <a:rPr lang="ru-RU" dirty="0" smtClean="0"/>
              <a:t>Документы для проведения государственной экспертизы представляются на бумажном носителе или в форме электронных документов с использованием </a:t>
            </a:r>
            <a:br>
              <a:rPr lang="ru-RU" dirty="0" smtClean="0"/>
            </a:br>
            <a:r>
              <a:rPr lang="ru-RU" dirty="0" smtClean="0"/>
              <a:t>в том числе федеральной государственной информационной системы ЕПГУ (при наличии соответствующей технической возможности). 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6184706" y="3779837"/>
            <a:ext cx="3355200" cy="16764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0"/>
            <a:r>
              <a:rPr lang="ru-RU" dirty="0" smtClean="0"/>
              <a:t>25 сентября 2014 года </a:t>
            </a:r>
          </a:p>
          <a:p>
            <a:pPr lvl="1"/>
            <a:r>
              <a:rPr lang="ru-RU" dirty="0" smtClean="0"/>
              <a:t>Требования к формату электронных документов, представляемых для проведения государственной экспертизы, утверждаются Минстроем России. 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4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2196000"/>
            <a:ext cx="8444484" cy="39364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0321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Взаимодействие с региональными экспертными организациями при переходе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 осуществлению государственной экспертизы в электронном виде 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2</a:t>
            </a:r>
            <a:endParaRPr lang="ru-RU" dirty="0" smtClean="0"/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1152525" y="2102237"/>
            <a:ext cx="2515781" cy="838800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spcBef>
                <a:spcPts val="1400"/>
              </a:spcBef>
              <a:defRPr/>
            </a:lvl2pPr>
          </a:lstStyle>
          <a:p>
            <a:pPr lvl="1"/>
            <a:r>
              <a:rPr lang="ru-RU" dirty="0" smtClean="0"/>
              <a:t>Осуществляется взаимодействие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региональными экспертными организациями следующих субъектов Российской Федерации: 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1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План мероприятий («дорожная карта») по реализации Концепции развития механизмов предоставления государственных и муниципальных услуг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электронном виде* </a:t>
            </a:r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3</a:t>
            </a:r>
            <a:endParaRPr lang="ru-RU" dirty="0" smtClean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1152525" y="2101850"/>
            <a:ext cx="7548563" cy="3355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3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Статистика за 2015–2016 гг.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</a:t>
            </a:r>
            <a:r>
              <a:rPr lang="en-US" dirty="0" smtClean="0"/>
              <a:t>4</a:t>
            </a:r>
            <a:endParaRPr lang="ru-RU" dirty="0" smtClean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1152525" y="2101850"/>
            <a:ext cx="4193381" cy="2516787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аблица 2"/>
          <p:cNvSpPr>
            <a:spLocks noGrp="1"/>
          </p:cNvSpPr>
          <p:nvPr>
            <p:ph type="tbl" sz="quarter" idx="16"/>
          </p:nvPr>
        </p:nvSpPr>
        <p:spPr>
          <a:xfrm>
            <a:off x="6172875" y="2101849"/>
            <a:ext cx="4193381" cy="25167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3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01.5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8394700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5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01.6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10072318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6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>
            <a:lvl1pPr>
              <a:lnSpc>
                <a:spcPts val="1080"/>
              </a:lnSpc>
              <a:defRPr baseline="0"/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 hasCustomPrompt="1"/>
          </p:nvPr>
        </p:nvSpPr>
        <p:spPr>
          <a:xfrm>
            <a:off x="1152525" y="423863"/>
            <a:ext cx="5870981" cy="839787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cap="none" baseline="0"/>
            </a:lvl1pPr>
          </a:lstStyle>
          <a:p>
            <a:pPr lvl="0"/>
            <a:r>
              <a:rPr lang="ru-RU" dirty="0" smtClean="0"/>
              <a:t>Динамика количества посещений ресурса в месяц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424637"/>
            <a:ext cx="846137" cy="839788"/>
          </a:xfrm>
        </p:spPr>
        <p:txBody>
          <a:bodyPr/>
          <a:lstStyle>
            <a:lvl1pPr>
              <a:lnSpc>
                <a:spcPts val="2000"/>
              </a:lnSpc>
              <a:defRPr sz="1800" cap="none" spc="0" baseline="0"/>
            </a:lvl1pPr>
          </a:lstStyle>
          <a:p>
            <a:pPr lvl="0"/>
            <a:r>
              <a:rPr lang="ru-RU" dirty="0" smtClean="0"/>
              <a:t>01.7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00" y="6796800"/>
            <a:ext cx="1435608" cy="278892"/>
          </a:xfrm>
          <a:prstGeom prst="rect">
            <a:avLst/>
          </a:prstGeom>
        </p:spPr>
      </p:pic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06388" y="2101850"/>
            <a:ext cx="8394700" cy="419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5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906" y="402484"/>
            <a:ext cx="9221689" cy="1461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905" y="2102237"/>
            <a:ext cx="9221689" cy="47067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000" y="6814801"/>
            <a:ext cx="965443" cy="1919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>
              <a:defRPr sz="1113">
                <a:solidFill>
                  <a:srgbClr val="9D2235"/>
                </a:solidFill>
              </a:defRPr>
            </a:lvl1pPr>
          </a:lstStyle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3600" y="6875105"/>
            <a:ext cx="216000" cy="259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rgbClr val="BD9A7A"/>
                </a:solidFill>
              </a:defRPr>
            </a:lvl1pPr>
          </a:lstStyle>
          <a:p>
            <a:fld id="{E8DD0F05-9152-48D7-BAD1-3C9B5094F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7261583"/>
            <a:ext cx="10389600" cy="295200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9D2235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defRPr sz="1200" kern="1200" cap="all" baseline="0">
          <a:solidFill>
            <a:srgbClr val="9D2235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ts val="1400"/>
        </a:lnSpc>
        <a:spcBef>
          <a:spcPts val="1400"/>
        </a:spcBef>
        <a:buFont typeface="Arial" panose="020B0604020202020204" pitchFamily="34" charset="0"/>
        <a:buNone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0" algn="l" defTabSz="1007943" rtl="0" eaLnBrk="1" latinLnBrk="0" hangingPunct="1">
        <a:lnSpc>
          <a:spcPts val="1400"/>
        </a:lnSpc>
        <a:spcBef>
          <a:spcPts val="551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11914" indent="0" algn="l" defTabSz="1007943" rtl="0" eaLnBrk="1" latinLnBrk="0" hangingPunct="1">
        <a:lnSpc>
          <a:spcPts val="1400"/>
        </a:lnSpc>
        <a:spcBef>
          <a:spcPts val="551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15886" indent="0" algn="l" defTabSz="1007943" rtl="0" eaLnBrk="1" latinLnBrk="0" hangingPunct="1">
        <a:lnSpc>
          <a:spcPts val="1400"/>
        </a:lnSpc>
        <a:spcBef>
          <a:spcPts val="551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/>
              <a:t>Об информационном наполнении федеральной государственной информационной системы ценообразования в строительстве</a:t>
            </a:r>
            <a:endParaRPr lang="ru-RU" dirty="0">
              <a:solidFill>
                <a:srgbClr val="A77B53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Лищенко Ирина Николаевна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1151905" y="5759999"/>
            <a:ext cx="4239603" cy="536237"/>
          </a:xfrm>
          <a:ln>
            <a:noFill/>
          </a:ln>
        </p:spPr>
        <p:txBody>
          <a:bodyPr/>
          <a:lstStyle/>
          <a:p>
            <a:r>
              <a:rPr lang="ru-RU" sz="1400" dirty="0" smtClean="0"/>
              <a:t>Первый </a:t>
            </a:r>
            <a:r>
              <a:rPr lang="ru-RU" sz="1400" dirty="0"/>
              <a:t>заместитель начальника по ценообразованию </a:t>
            </a:r>
            <a:endParaRPr lang="ru-RU" sz="1400" dirty="0" smtClean="0"/>
          </a:p>
          <a:p>
            <a:r>
              <a:rPr lang="ru-RU" sz="1400" dirty="0" smtClean="0"/>
              <a:t>ФАУ </a:t>
            </a:r>
            <a:r>
              <a:rPr lang="ru-RU" sz="1400" dirty="0"/>
              <a:t>«Главгосэкспертиза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35265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СМЕТНЫЕ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ЦЕНЫ СТРОИТЕЛЬНЫХ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РЕСУРСОВ</a:t>
            </a: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1" y="1176932"/>
            <a:ext cx="8926646" cy="5208299"/>
          </a:xfrm>
          <a:prstGeom prst="rect">
            <a:avLst/>
          </a:prstGeom>
          <a:effectLst/>
        </p:spPr>
      </p:pic>
      <p:sp>
        <p:nvSpPr>
          <p:cNvPr id="6" name="Прямоугольник 5"/>
          <p:cNvSpPr/>
          <p:nvPr/>
        </p:nvSpPr>
        <p:spPr>
          <a:xfrm>
            <a:off x="8729932" y="1216472"/>
            <a:ext cx="828135" cy="258793"/>
          </a:xfrm>
          <a:prstGeom prst="rect">
            <a:avLst/>
          </a:prstGeom>
          <a:solidFill>
            <a:srgbClr val="4D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7366" y="6141970"/>
            <a:ext cx="9316528" cy="34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 РАЗМЕЩАЕМАЯ В ИНФОРМАЦИОННОЙ СИСТЕМЕ</a:t>
            </a:r>
            <a:endParaRPr lang="ru-RU" dirty="0"/>
          </a:p>
          <a:p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84520" y="1488558"/>
            <a:ext cx="8208335" cy="2862322"/>
          </a:xfrm>
          <a:prstGeom prst="rect">
            <a:avLst/>
          </a:prstGeom>
          <a:solidFill>
            <a:srgbClr val="F4F5F9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Сметные нормативы, включенные в федеральный реестр сметных нормативов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Методики определения сметных цен строительных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Сметные цены строительных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Перечень лиц, обязанных предоставлять информацию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Иная информация, в том числе: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Классификатор строительных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Методические документы и другие нормативно-правовые акты в сфере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ценообразования </a:t>
            </a:r>
            <a:r>
              <a:rPr lang="ru-RU" dirty="0"/>
              <a:t>в строительстве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Нормативы цены строительства (НЦС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96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002798"/>
              </p:ext>
            </p:extLst>
          </p:nvPr>
        </p:nvGraphicFramePr>
        <p:xfrm>
          <a:off x="543904" y="260127"/>
          <a:ext cx="9687916" cy="6307732"/>
        </p:xfrm>
        <a:graphic>
          <a:graphicData uri="http://schemas.openxmlformats.org/drawingml/2006/table">
            <a:tbl>
              <a:tblPr/>
              <a:tblGrid>
                <a:gridCol w="281385"/>
                <a:gridCol w="1492242"/>
                <a:gridCol w="945931"/>
                <a:gridCol w="1231641"/>
                <a:gridCol w="598289"/>
                <a:gridCol w="598289"/>
                <a:gridCol w="1103257"/>
                <a:gridCol w="945931"/>
                <a:gridCol w="701565"/>
                <a:gridCol w="882869"/>
                <a:gridCol w="906517"/>
              </a:tblGrid>
              <a:tr h="88287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7" marR="9237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9D22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ПОКАЗАТЕЛЯХ ВРЕМЕННОГО МОНИТОРИНГА ЦЕН СТРОИТЕЛЬНЫХ РЕСУРСОВ ПО СЕВЕРО-ЗАПАДНОМУ ФЕДЕРАЛЬНОМУ </a:t>
                      </a:r>
                      <a:r>
                        <a:rPr lang="ru-RU" sz="1700" b="1" i="0" u="none" strike="noStrike" dirty="0" smtClean="0">
                          <a:solidFill>
                            <a:srgbClr val="9D22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ОКРУГУ</a:t>
                      </a:r>
                    </a:p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9D22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700" b="1" i="0" u="none" strike="noStrike" baseline="0" dirty="0" smtClean="0">
                          <a:solidFill>
                            <a:srgbClr val="9D22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состоянию на 30.08.2017</a:t>
                      </a:r>
                      <a:endParaRPr lang="ru-RU" sz="1700" b="1" i="0" u="none" strike="noStrike" dirty="0">
                        <a:solidFill>
                          <a:srgbClr val="9D22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7" marR="9237" marT="92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82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субъекта Российской Федерации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Получено юр. лиц от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Росстата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Кол-во юр. лиц, подлежащих уведомлению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Количество уведомленных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юр. лиц 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Письма с отказом предоставлять информацию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Получено форм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Получено ценовых показателей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223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 кодами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КСР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Без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кодов КСР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</a:tr>
              <a:tr h="386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</a:tr>
              <a:tr h="2612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237" marR="9237" marT="9237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8.1.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8.2.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</a:tr>
              <a:tr h="31106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237" marR="9237" marT="9237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3 737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3 720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3 720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602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127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21 265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5 940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15 325</a:t>
                      </a:r>
                    </a:p>
                  </a:txBody>
                  <a:tcPr marL="9237" marR="9237" marT="923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</a:tr>
              <a:tr h="2612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Карелия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Коми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3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Архангельская область (включая Ненецкий автономный округ)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223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2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Вологодская область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234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2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Калининградская область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775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516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2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Мурманская область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2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Новгородская область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2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Псковская область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2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Ленинградская область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474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473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473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885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635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2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 Санкт-Петербург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1845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1841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1841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18865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4861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14004</a:t>
                      </a:r>
                    </a:p>
                  </a:txBody>
                  <a:tcPr marL="9237" marR="9237" marT="9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474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46544"/>
              </p:ext>
            </p:extLst>
          </p:nvPr>
        </p:nvGraphicFramePr>
        <p:xfrm>
          <a:off x="354725" y="260136"/>
          <a:ext cx="10018984" cy="6472297"/>
        </p:xfrm>
        <a:graphic>
          <a:graphicData uri="http://schemas.openxmlformats.org/drawingml/2006/table">
            <a:tbl>
              <a:tblPr/>
              <a:tblGrid>
                <a:gridCol w="629593"/>
                <a:gridCol w="1552791"/>
                <a:gridCol w="847528"/>
                <a:gridCol w="1138107"/>
                <a:gridCol w="702236"/>
                <a:gridCol w="702236"/>
                <a:gridCol w="1089678"/>
                <a:gridCol w="847528"/>
                <a:gridCol w="714344"/>
                <a:gridCol w="895958"/>
                <a:gridCol w="898985"/>
              </a:tblGrid>
              <a:tr h="730604">
                <a:tc gridSpan="11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9D2235"/>
                          </a:solidFill>
                          <a:effectLst/>
                          <a:latin typeface="Times New Roman"/>
                        </a:rPr>
                        <a:t>ИНФОРМАЦИЯ О ПОКАЗАТЕЛЯХ ВРЕМЕННОГО МОНИТОРИНГА ЦЕН СТРОИТЕЛЬНЫХ РЕСУРСОВ ПО ЦЕНТРАЛЬНОМУ ФЕДЕРАЛЬНОМУ </a:t>
                      </a:r>
                      <a:r>
                        <a:rPr lang="ru-RU" sz="1600" b="1" i="0" u="none" strike="noStrike" dirty="0" smtClean="0">
                          <a:solidFill>
                            <a:srgbClr val="9D2235"/>
                          </a:solidFill>
                          <a:effectLst/>
                          <a:latin typeface="Times New Roman"/>
                        </a:rPr>
                        <a:t>ОКРУГУ</a:t>
                      </a:r>
                    </a:p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9D22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9D22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состоянию на 30.08.2017</a:t>
                      </a:r>
                      <a:endParaRPr lang="ru-RU" sz="1600" b="1" i="0" u="none" strike="noStrike" dirty="0" smtClean="0">
                        <a:solidFill>
                          <a:srgbClr val="9D22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8" marR="5948" marT="59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3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субъекта Российской Федерации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Получено юр. лиц от Росстата 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Кол-во юр. 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лиц, 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подлежащих уведомлению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Количество уведомленных юр. лиц 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Письма с отказом предоставлять информацию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Получено форм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Получено ценовых показателей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 кодами КСР 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Без кодов КСР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</a:tr>
              <a:tr h="170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8.1.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8.2.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</a:tr>
              <a:tr h="21106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Всего: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15 426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15 334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11 157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97%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628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306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55 141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7 137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48 013</a:t>
                      </a:r>
                    </a:p>
                  </a:txBody>
                  <a:tcPr marL="5948" marR="5948" marT="59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Смоленская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Тверская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1299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Ярославская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Брянская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398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Владимирская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39711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39533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Ивановская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Калужская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Костромская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Орловская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Рязанская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Тамбовская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204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Тульская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2687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2658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2355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1587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Москва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8411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8374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4493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1327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4026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Белгородская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397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389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3780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3218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Воронежская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425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Курская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5948" marR="5948" marT="59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Липецкая область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948" marR="5948" marT="59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10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4537"/>
            <a:ext cx="1058654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9D22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Справочная информация по итогам проведения верификации сведений, содержащихся в перечне юридических лиц, осуществляющих деятельность по производству на территории Российской Федерации строительных материалов, изделий, конструкций, оборудования, машин и механизмов, представленных субъектами </a:t>
            </a:r>
            <a:r>
              <a:rPr lang="ru-RU" sz="1300" b="1" dirty="0" smtClean="0">
                <a:solidFill>
                  <a:srgbClr val="9D22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Российской </a:t>
            </a:r>
            <a:r>
              <a:rPr lang="ru-RU" sz="1300" b="1" dirty="0">
                <a:solidFill>
                  <a:srgbClr val="9D22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Федерации </a:t>
            </a:r>
            <a:r>
              <a:rPr lang="ru-RU" sz="1300" b="1" dirty="0" smtClean="0">
                <a:solidFill>
                  <a:srgbClr val="9D22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Северо-Западному и Центральному федеральному округам во исполнение </a:t>
            </a:r>
            <a:r>
              <a:rPr lang="ru-RU" sz="1300" b="1" dirty="0">
                <a:solidFill>
                  <a:srgbClr val="9D22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поручения Заместителя Председателя Правительства Российской Федерации Д.Н.</a:t>
            </a:r>
            <a:r>
              <a:rPr lang="en-US" sz="1300" b="1" dirty="0">
                <a:solidFill>
                  <a:srgbClr val="9D22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ru-RU" sz="1300" b="1" dirty="0">
                <a:solidFill>
                  <a:srgbClr val="9D22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Козака от 14.07.2017 </a:t>
            </a:r>
            <a:r>
              <a:rPr lang="ru-RU" sz="1300" b="1" dirty="0" smtClean="0">
                <a:solidFill>
                  <a:srgbClr val="9D22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№ ДК-П9-4616</a:t>
            </a:r>
          </a:p>
          <a:p>
            <a:pPr algn="ctr"/>
            <a:r>
              <a:rPr lang="ru-RU" sz="1300" b="1" dirty="0" smtClean="0">
                <a:solidFill>
                  <a:srgbClr val="9D22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</a:t>
            </a:r>
            <a:r>
              <a:rPr lang="ru-RU" sz="1300" b="1" dirty="0">
                <a:solidFill>
                  <a:srgbClr val="9D223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состоянию на 30.08.2017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91381"/>
              </p:ext>
            </p:extLst>
          </p:nvPr>
        </p:nvGraphicFramePr>
        <p:xfrm>
          <a:off x="173420" y="1127150"/>
          <a:ext cx="10271234" cy="5991630"/>
        </p:xfrm>
        <a:graphic>
          <a:graphicData uri="http://schemas.openxmlformats.org/drawingml/2006/table">
            <a:tbl>
              <a:tblPr/>
              <a:tblGrid>
                <a:gridCol w="362608"/>
                <a:gridCol w="1742089"/>
                <a:gridCol w="1860331"/>
                <a:gridCol w="890752"/>
                <a:gridCol w="1474076"/>
                <a:gridCol w="1868214"/>
                <a:gridCol w="2073164"/>
              </a:tblGrid>
              <a:tr h="69376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Субъект Российской Федерации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Количество юридических лиц, включенных в перечень Росстата, представленный письмом от 23.06.2017 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СЕ-01-4/1708-МВ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Количество юридических лиц в перечне, представленном субъектами Российской Федерации, по результатам верификации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Дополнительный перечень юридических лиц по субъектам Российской Федерации, сформированный по итогам проведенной верификации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</a:tr>
              <a:tr h="528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 т. ч. осуществляют деятельность по производству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 т. ч. не осуществляют деятельность по производству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4.1.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4.2.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</a:tr>
              <a:tr h="20102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Всего: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6066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5054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1936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3118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993</a:t>
                      </a:r>
                    </a:p>
                  </a:txBody>
                  <a:tcPr marL="6448" marR="6448" marT="64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</a:tr>
              <a:tr h="279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Архангельская область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417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Брянская область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Владимирская область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758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Вологодская область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не представлена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Ивановская область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Калининградская область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не представлена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Тверская область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Калужская область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305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305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Костромская область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 Санкт-Петербург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1826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1826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534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1292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Ленинградская область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469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469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468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информация не представлена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Мурманская область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Новгородская область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Псковская область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Смоленская область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Ярославская область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287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Карелия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Коми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448" marR="6448" marT="64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34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64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448" marR="6448" marT="64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64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64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64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64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8" marR="6448" marT="64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152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3" name="Заголовок 54"/>
          <p:cNvSpPr txBox="1">
            <a:spLocks/>
          </p:cNvSpPr>
          <p:nvPr/>
        </p:nvSpPr>
        <p:spPr bwMode="auto">
          <a:xfrm>
            <a:off x="685001" y="521393"/>
            <a:ext cx="9480631" cy="493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 defTabSz="1007943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cap="none" baseline="0">
                <a:solidFill>
                  <a:srgbClr val="9D2235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0" indent="0" defTabSz="1007943">
              <a:lnSpc>
                <a:spcPts val="1400"/>
              </a:lnSpc>
              <a:spcBef>
                <a:spcPts val="1400"/>
              </a:spcBef>
              <a:buFont typeface="Arial" panose="020B0604020202020204" pitchFamily="34" charset="0"/>
              <a:buNone/>
              <a:defRPr sz="1100" baseline="0"/>
            </a:lvl2pPr>
            <a:lvl3pPr marL="1007943" indent="0" defTabSz="1007943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baseline="0"/>
            </a:lvl3pPr>
            <a:lvl4pPr marL="1511914" indent="0" defTabSz="1007943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baseline="0"/>
            </a:lvl4pPr>
            <a:lvl5pPr marL="2015886" indent="0" defTabSz="1007943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baseline="0"/>
            </a:lvl5pPr>
            <a:lvl6pPr marL="2771844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6pPr>
            <a:lvl7pPr marL="3275815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7pPr>
            <a:lvl8pPr marL="3779787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8pPr>
            <a:lvl9pPr marL="4283758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9pPr>
          </a:lstStyle>
          <a:p>
            <a:r>
              <a:rPr lang="ru-RU" altLang="ru-RU" dirty="0"/>
              <a:t>СЛУЖБА </a:t>
            </a:r>
            <a:r>
              <a:rPr lang="ru-RU" altLang="ru-RU" dirty="0" smtClean="0"/>
              <a:t>ПОДДЕРЖКИ</a:t>
            </a:r>
            <a:r>
              <a:rPr lang="en-US" altLang="ru-RU" dirty="0" smtClean="0"/>
              <a:t> </a:t>
            </a:r>
            <a:r>
              <a:rPr lang="ru-RU" altLang="ru-RU" dirty="0"/>
              <a:t>ФАУ </a:t>
            </a:r>
            <a:r>
              <a:rPr lang="ru-RU" altLang="ru-RU" dirty="0" smtClean="0"/>
              <a:t>«ГЛАВГОСЭКСПЕРТИЗА РОССИИ»</a:t>
            </a:r>
            <a:endParaRPr lang="ru-RU" alt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0513" y="1333900"/>
            <a:ext cx="9366474" cy="1631216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ru-RU" altLang="ru-RU" sz="20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2000" dirty="0" smtClean="0">
                <a:latin typeface="Tahoma" pitchFamily="34" charset="0"/>
                <a:cs typeface="Tahoma" pitchFamily="34" charset="0"/>
              </a:rPr>
              <a:t>ФАУ «Главгосэкспертиза России» создана </a:t>
            </a:r>
            <a:r>
              <a:rPr lang="ru-RU" altLang="ru-RU" sz="2000" dirty="0">
                <a:latin typeface="Tahoma" pitchFamily="34" charset="0"/>
                <a:cs typeface="Tahoma" pitchFamily="34" charset="0"/>
              </a:rPr>
              <a:t>единая служба поддержки юридических лиц для оперативного решения вопросов, </a:t>
            </a:r>
            <a:r>
              <a:rPr lang="ru-RU" altLang="ru-RU" sz="2000" dirty="0" smtClean="0">
                <a:latin typeface="Tahoma" pitchFamily="34" charset="0"/>
                <a:cs typeface="Tahoma" pitchFamily="34" charset="0"/>
              </a:rPr>
              <a:t>связанных</a:t>
            </a:r>
          </a:p>
          <a:p>
            <a:pPr algn="ctr"/>
            <a:r>
              <a:rPr lang="ru-RU" altLang="ru-RU" sz="2000" dirty="0" smtClean="0">
                <a:latin typeface="Tahoma" pitchFamily="34" charset="0"/>
                <a:cs typeface="Tahoma" pitchFamily="34" charset="0"/>
              </a:rPr>
              <a:t>с </a:t>
            </a:r>
            <a:r>
              <a:rPr lang="ru-RU" altLang="ru-RU" sz="2000" dirty="0">
                <a:latin typeface="Tahoma" pitchFamily="34" charset="0"/>
                <a:cs typeface="Tahoma" pitchFamily="34" charset="0"/>
              </a:rPr>
              <a:t>мониторингом цен строительных </a:t>
            </a:r>
            <a:r>
              <a:rPr lang="ru-RU" altLang="ru-RU" sz="2000" dirty="0" smtClean="0">
                <a:latin typeface="Tahoma" pitchFamily="34" charset="0"/>
                <a:cs typeface="Tahoma" pitchFamily="34" charset="0"/>
              </a:rPr>
              <a:t>ресурсов</a:t>
            </a:r>
          </a:p>
          <a:p>
            <a:pPr algn="ctr"/>
            <a:endParaRPr lang="ru-RU" altLang="ru-RU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15381" y="3383888"/>
            <a:ext cx="7116738" cy="1384995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ru-RU" altLang="ru-RU" sz="20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2000" dirty="0" smtClean="0">
                <a:latin typeface="Tahoma" pitchFamily="34" charset="0"/>
                <a:cs typeface="Tahoma" pitchFamily="34" charset="0"/>
              </a:rPr>
              <a:t>Единый </a:t>
            </a:r>
            <a:r>
              <a:rPr lang="ru-RU" altLang="ru-RU" sz="2000" dirty="0">
                <a:latin typeface="Tahoma" pitchFamily="34" charset="0"/>
                <a:cs typeface="Tahoma" pitchFamily="34" charset="0"/>
              </a:rPr>
              <a:t>телефон службы поддержки:</a:t>
            </a:r>
          </a:p>
          <a:p>
            <a:pPr algn="ctr"/>
            <a:r>
              <a:rPr lang="ru-RU" altLang="ru-RU" sz="2200" b="1" dirty="0">
                <a:latin typeface="Tahoma" pitchFamily="34" charset="0"/>
                <a:cs typeface="Tahoma" pitchFamily="34" charset="0"/>
              </a:rPr>
              <a:t>8 (495) </a:t>
            </a:r>
            <a:r>
              <a:rPr lang="ru-RU" altLang="ru-RU" sz="2200" b="1" dirty="0" smtClean="0">
                <a:latin typeface="Tahoma" pitchFamily="34" charset="0"/>
                <a:cs typeface="Tahoma" pitchFamily="34" charset="0"/>
              </a:rPr>
              <a:t>623-51-95</a:t>
            </a:r>
          </a:p>
          <a:p>
            <a:pPr algn="ctr"/>
            <a:endParaRPr lang="ru-RU" altLang="ru-RU" sz="2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26518" y="4989720"/>
            <a:ext cx="7116738" cy="1384995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ru-RU" altLang="ru-RU" sz="20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2000" dirty="0" smtClean="0">
                <a:latin typeface="Tahoma" pitchFamily="34" charset="0"/>
                <a:cs typeface="Tahoma" pitchFamily="34" charset="0"/>
              </a:rPr>
              <a:t>Единая </a:t>
            </a:r>
            <a:r>
              <a:rPr lang="ru-RU" altLang="ru-RU" sz="2000" dirty="0">
                <a:latin typeface="Tahoma" pitchFamily="34" charset="0"/>
                <a:cs typeface="Tahoma" pitchFamily="34" charset="0"/>
              </a:rPr>
              <a:t>электронная почта для приема заявок:</a:t>
            </a:r>
          </a:p>
          <a:p>
            <a:pPr algn="ctr"/>
            <a:r>
              <a:rPr lang="en-US" altLang="ru-RU" sz="2200" b="1" dirty="0" smtClean="0">
                <a:latin typeface="Tahoma" pitchFamily="34" charset="0"/>
                <a:cs typeface="Tahoma" pitchFamily="34" charset="0"/>
              </a:rPr>
              <a:t>Info.monitoring@gge.ru</a:t>
            </a:r>
            <a:endParaRPr lang="ru-RU" altLang="ru-RU" sz="22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ru-RU" altLang="ru-RU" sz="22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439398" y="4214257"/>
            <a:ext cx="5099850" cy="2522973"/>
          </a:xfrm>
          <a:prstGeom prst="rect">
            <a:avLst/>
          </a:prstGeom>
          <a:solidFill>
            <a:srgbClr val="E7E6E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68658" y="4214257"/>
            <a:ext cx="5166519" cy="2522973"/>
          </a:xfrm>
          <a:prstGeom prst="rect">
            <a:avLst/>
          </a:prstGeom>
          <a:solidFill>
            <a:srgbClr val="E7E6E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439396" y="3694918"/>
            <a:ext cx="5099852" cy="437149"/>
          </a:xfrm>
          <a:prstGeom prst="rect">
            <a:avLst/>
          </a:prstGeom>
          <a:solidFill>
            <a:srgbClr val="F4F5F9"/>
          </a:solidFill>
          <a:ln>
            <a:solidFill>
              <a:srgbClr val="8C6746"/>
            </a:solidFill>
          </a:ln>
          <a:effectLst/>
        </p:spPr>
        <p:txBody>
          <a:bodyPr lIns="45718" tIns="45718" rIns="45718" bIns="45718" anchor="ctr"/>
          <a:lstStyle/>
          <a:p>
            <a:pPr algn="ctr" defTabSz="914400"/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8658" y="3694918"/>
            <a:ext cx="5166520" cy="437149"/>
          </a:xfrm>
          <a:prstGeom prst="rect">
            <a:avLst/>
          </a:prstGeom>
          <a:solidFill>
            <a:srgbClr val="F4F5F9"/>
          </a:solidFill>
          <a:ln>
            <a:solidFill>
              <a:srgbClr val="8C6746"/>
            </a:solidFill>
          </a:ln>
          <a:effectLst/>
        </p:spPr>
        <p:txBody>
          <a:bodyPr lIns="45718" tIns="45718" rIns="45718" bIns="45718" anchor="ctr"/>
          <a:lstStyle/>
          <a:p>
            <a:pPr algn="ctr" defTabSz="914400"/>
            <a:endParaRPr lang="ru-RU" sz="14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1076204"/>
            <a:ext cx="10691813" cy="1328192"/>
          </a:xfrm>
          <a:prstGeom prst="rect">
            <a:avLst/>
          </a:prstGeom>
          <a:solidFill>
            <a:srgbClr val="00336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36" name="Прямоугольник 29"/>
          <p:cNvSpPr>
            <a:spLocks noChangeArrowheads="1"/>
          </p:cNvSpPr>
          <p:nvPr/>
        </p:nvSpPr>
        <p:spPr bwMode="auto">
          <a:xfrm>
            <a:off x="215928" y="3728168"/>
            <a:ext cx="510227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500" dirty="0">
                <a:latin typeface="Tahoma" pitchFamily="34" charset="0"/>
                <a:cs typeface="Tahoma" pitchFamily="34" charset="0"/>
              </a:rPr>
              <a:t>РЕАЛИЗАЦИЯ ТРЕБОВАНИЙ ПП РФ </a:t>
            </a:r>
            <a:r>
              <a:rPr lang="ru-RU" altLang="ru-RU" sz="1500" dirty="0" smtClean="0">
                <a:latin typeface="Tahoma" pitchFamily="34" charset="0"/>
                <a:cs typeface="Tahoma" pitchFamily="34" charset="0"/>
              </a:rPr>
              <a:t>№ 959 ВО </a:t>
            </a:r>
            <a:r>
              <a:rPr lang="ru-RU" altLang="ru-RU" sz="1500" dirty="0">
                <a:latin typeface="Tahoma" pitchFamily="34" charset="0"/>
                <a:cs typeface="Tahoma" pitchFamily="34" charset="0"/>
              </a:rPr>
              <a:t>ФГИС ЦС:</a:t>
            </a:r>
          </a:p>
        </p:txBody>
      </p:sp>
      <p:sp>
        <p:nvSpPr>
          <p:cNvPr id="37" name="Прямоугольник 30"/>
          <p:cNvSpPr>
            <a:spLocks noChangeArrowheads="1"/>
          </p:cNvSpPr>
          <p:nvPr/>
        </p:nvSpPr>
        <p:spPr bwMode="auto">
          <a:xfrm>
            <a:off x="270187" y="4380778"/>
            <a:ext cx="256575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chemeClr val="tx2"/>
              </a:buClr>
              <a:buSzPct val="150000"/>
              <a:buFont typeface="Arial" pitchFamily="34" charset="0"/>
              <a:buChar char="•"/>
            </a:pPr>
            <a:r>
              <a:rPr lang="ru-RU" altLang="ru-RU" sz="1400" dirty="0">
                <a:latin typeface="Tahoma" pitchFamily="34" charset="0"/>
                <a:cs typeface="Tahoma" pitchFamily="34" charset="0"/>
              </a:rPr>
              <a:t>ведение федерального реестра сметных </a:t>
            </a:r>
            <a:r>
              <a:rPr lang="ru-RU" altLang="ru-RU" sz="1400" dirty="0" smtClean="0">
                <a:latin typeface="Tahoma" pitchFamily="34" charset="0"/>
                <a:cs typeface="Tahoma" pitchFamily="34" charset="0"/>
              </a:rPr>
              <a:t>нормативов</a:t>
            </a:r>
            <a:endParaRPr lang="ru-RU" altLang="ru-RU" sz="14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50000"/>
              <a:buFont typeface="Arial" pitchFamily="34" charset="0"/>
              <a:buChar char="•"/>
            </a:pPr>
            <a:r>
              <a:rPr lang="ru-RU" altLang="ru-RU" sz="1400" dirty="0">
                <a:latin typeface="Tahoma" pitchFamily="34" charset="0"/>
                <a:cs typeface="Tahoma" pitchFamily="34" charset="0"/>
              </a:rPr>
              <a:t>ведение классификатора строительных </a:t>
            </a:r>
            <a:r>
              <a:rPr lang="ru-RU" altLang="ru-RU" sz="1400" dirty="0" smtClean="0">
                <a:latin typeface="Tahoma" pitchFamily="34" charset="0"/>
                <a:cs typeface="Tahoma" pitchFamily="34" charset="0"/>
              </a:rPr>
              <a:t>ресурсов</a:t>
            </a:r>
            <a:endParaRPr lang="ru-RU" altLang="ru-RU" sz="14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50000"/>
              <a:buFont typeface="Arial" pitchFamily="34" charset="0"/>
              <a:buChar char="•"/>
            </a:pPr>
            <a:r>
              <a:rPr lang="ru-RU" altLang="ru-RU" sz="1400" dirty="0">
                <a:latin typeface="Tahoma" pitchFamily="34" charset="0"/>
                <a:cs typeface="Tahoma" pitchFamily="34" charset="0"/>
              </a:rPr>
              <a:t>мониторинг цен строительных </a:t>
            </a:r>
            <a:r>
              <a:rPr lang="ru-RU" altLang="ru-RU" sz="1400" dirty="0" smtClean="0">
                <a:latin typeface="Tahoma" pitchFamily="34" charset="0"/>
                <a:cs typeface="Tahoma" pitchFamily="34" charset="0"/>
              </a:rPr>
              <a:t>ресурсов</a:t>
            </a:r>
            <a:endParaRPr lang="ru-RU" alt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34"/>
          <p:cNvSpPr>
            <a:spLocks noChangeArrowheads="1"/>
          </p:cNvSpPr>
          <p:nvPr/>
        </p:nvSpPr>
        <p:spPr bwMode="auto">
          <a:xfrm>
            <a:off x="1115124" y="1490936"/>
            <a:ext cx="17680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№ 369-ФЗ</a:t>
            </a:r>
            <a:endParaRPr lang="ru-RU" altLang="ru-RU" sz="2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Прямоугольник 36"/>
          <p:cNvSpPr>
            <a:spLocks noChangeArrowheads="1"/>
          </p:cNvSpPr>
          <p:nvPr/>
        </p:nvSpPr>
        <p:spPr bwMode="auto">
          <a:xfrm>
            <a:off x="5557621" y="4384636"/>
            <a:ext cx="485029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chemeClr val="tx2"/>
              </a:buClr>
              <a:buSzPct val="150000"/>
              <a:buFont typeface="Arial" pitchFamily="34" charset="0"/>
              <a:buChar char="•"/>
            </a:pPr>
            <a:r>
              <a:rPr lang="ru-RU" altLang="ru-RU" sz="1500" dirty="0">
                <a:latin typeface="Tahoma" pitchFamily="34" charset="0"/>
                <a:cs typeface="Tahoma" pitchFamily="34" charset="0"/>
              </a:rPr>
              <a:t>порядок мониторинга цен строительных ресурсов, включая виды информации, необходимой для формирования сметных цен строительных </a:t>
            </a:r>
            <a:r>
              <a:rPr lang="ru-RU" altLang="ru-RU" sz="1500" dirty="0" smtClean="0">
                <a:latin typeface="Tahoma" pitchFamily="34" charset="0"/>
                <a:cs typeface="Tahoma" pitchFamily="34" charset="0"/>
              </a:rPr>
              <a:t>ресурсов</a:t>
            </a:r>
            <a:endParaRPr lang="ru-RU" altLang="ru-RU" sz="15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50000"/>
              <a:buFont typeface="Arial" pitchFamily="34" charset="0"/>
              <a:buChar char="•"/>
            </a:pPr>
            <a:r>
              <a:rPr lang="ru-RU" altLang="ru-RU" sz="1500" dirty="0">
                <a:latin typeface="Tahoma" pitchFamily="34" charset="0"/>
                <a:cs typeface="Tahoma" pitchFamily="34" charset="0"/>
              </a:rPr>
              <a:t>порядок ее </a:t>
            </a:r>
            <a:r>
              <a:rPr lang="ru-RU" altLang="ru-RU" sz="1500" dirty="0" smtClean="0">
                <a:latin typeface="Tahoma" pitchFamily="34" charset="0"/>
                <a:cs typeface="Tahoma" pitchFamily="34" charset="0"/>
              </a:rPr>
              <a:t>предоставления </a:t>
            </a:r>
            <a:endParaRPr lang="ru-RU" altLang="ru-RU" sz="15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50000"/>
              <a:buFont typeface="Arial" pitchFamily="34" charset="0"/>
              <a:buChar char="•"/>
            </a:pPr>
            <a:r>
              <a:rPr lang="ru-RU" altLang="ru-RU" sz="1500" dirty="0" smtClean="0">
                <a:latin typeface="Tahoma" pitchFamily="34" charset="0"/>
                <a:cs typeface="Tahoma" pitchFamily="34" charset="0"/>
              </a:rPr>
              <a:t>порядок </a:t>
            </a:r>
            <a:r>
              <a:rPr lang="ru-RU" altLang="ru-RU" sz="1500" dirty="0">
                <a:latin typeface="Tahoma" pitchFamily="34" charset="0"/>
                <a:cs typeface="Tahoma" pitchFamily="34" charset="0"/>
              </a:rPr>
              <a:t>определения лиц, обязанных предоставлять указанную </a:t>
            </a:r>
            <a:r>
              <a:rPr lang="ru-RU" altLang="ru-RU" sz="1500" dirty="0" smtClean="0">
                <a:latin typeface="Tahoma" pitchFamily="34" charset="0"/>
                <a:cs typeface="Tahoma" pitchFamily="34" charset="0"/>
              </a:rPr>
              <a:t>информацию</a:t>
            </a:r>
            <a:endParaRPr lang="ru-RU" altLang="ru-RU" sz="15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B3CE52"/>
              </a:buClr>
              <a:buSzPct val="150000"/>
              <a:buFont typeface="Arial" pitchFamily="34" charset="0"/>
              <a:buChar char="•"/>
            </a:pPr>
            <a:endParaRPr lang="ru-RU" altLang="ru-RU" sz="15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Прямоугольник 40"/>
          <p:cNvSpPr>
            <a:spLocks noChangeArrowheads="1"/>
          </p:cNvSpPr>
          <p:nvPr/>
        </p:nvSpPr>
        <p:spPr bwMode="auto">
          <a:xfrm>
            <a:off x="5385321" y="3745420"/>
            <a:ext cx="52828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500" dirty="0">
                <a:latin typeface="Tahoma" pitchFamily="34" charset="0"/>
                <a:cs typeface="Tahoma" pitchFamily="34" charset="0"/>
              </a:rPr>
              <a:t>РЕАЛИЗАЦИЯ ТРЕБОВАНИЙ ПП РФ </a:t>
            </a:r>
            <a:r>
              <a:rPr lang="ru-RU" altLang="ru-RU" sz="1500" dirty="0" smtClean="0">
                <a:latin typeface="Tahoma" pitchFamily="34" charset="0"/>
                <a:cs typeface="Tahoma" pitchFamily="34" charset="0"/>
              </a:rPr>
              <a:t>№ 1452 ВО </a:t>
            </a:r>
            <a:r>
              <a:rPr lang="ru-RU" altLang="ru-RU" sz="1500" dirty="0">
                <a:latin typeface="Tahoma" pitchFamily="34" charset="0"/>
                <a:cs typeface="Tahoma" pitchFamily="34" charset="0"/>
              </a:rPr>
              <a:t>ФГИС ЦС:</a:t>
            </a:r>
          </a:p>
        </p:txBody>
      </p:sp>
      <p:sp>
        <p:nvSpPr>
          <p:cNvPr id="66" name="Прямоугольник 1"/>
          <p:cNvSpPr>
            <a:spLocks noChangeArrowheads="1"/>
          </p:cNvSpPr>
          <p:nvPr/>
        </p:nvSpPr>
        <p:spPr bwMode="auto">
          <a:xfrm>
            <a:off x="6660108" y="1331694"/>
            <a:ext cx="31797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«Об инвестиционной деятельности в Российской Федерации, осуществляемой в форме капитальных вложений»</a:t>
            </a:r>
          </a:p>
        </p:txBody>
      </p:sp>
      <p:sp>
        <p:nvSpPr>
          <p:cNvPr id="67" name="Прямоугольник 2"/>
          <p:cNvSpPr>
            <a:spLocks noChangeArrowheads="1"/>
          </p:cNvSpPr>
          <p:nvPr/>
        </p:nvSpPr>
        <p:spPr bwMode="auto">
          <a:xfrm>
            <a:off x="2977838" y="1331694"/>
            <a:ext cx="35110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«О внесении изменений </a:t>
            </a:r>
            <a:endParaRPr lang="ru-RU" altLang="ru-RU" sz="1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alt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alt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Градостроительный кодекс Российской Федерации и статьи 11 и 14 Федерального закона»</a:t>
            </a:r>
          </a:p>
        </p:txBody>
      </p:sp>
      <p:sp>
        <p:nvSpPr>
          <p:cNvPr id="68" name="Прямоугольник 3"/>
          <p:cNvSpPr>
            <a:spLocks noChangeArrowheads="1"/>
          </p:cNvSpPr>
          <p:nvPr/>
        </p:nvSpPr>
        <p:spPr bwMode="auto">
          <a:xfrm>
            <a:off x="2961499" y="4408483"/>
            <a:ext cx="2203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chemeClr val="tx2"/>
              </a:buClr>
              <a:buSzPct val="150000"/>
              <a:buFont typeface="Arial" pitchFamily="34" charset="0"/>
              <a:buChar char="•"/>
            </a:pPr>
            <a:r>
              <a:rPr lang="ru-RU" altLang="ru-RU" sz="1400" dirty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altLang="ru-RU" sz="1400" dirty="0" smtClean="0">
                <a:latin typeface="Tahoma" pitchFamily="34" charset="0"/>
                <a:cs typeface="Tahoma" pitchFamily="34" charset="0"/>
              </a:rPr>
              <a:t>безопасностью</a:t>
            </a:r>
            <a:endParaRPr lang="ru-RU" alt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Прямоугольник 4"/>
          <p:cNvSpPr>
            <a:spLocks noChangeArrowheads="1"/>
          </p:cNvSpPr>
          <p:nvPr/>
        </p:nvSpPr>
        <p:spPr bwMode="auto">
          <a:xfrm>
            <a:off x="1860338" y="2570993"/>
            <a:ext cx="3474839" cy="1015661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 defTabSz="914400"/>
            <a:r>
              <a:rPr lang="ru-RU" alt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Постановление </a:t>
            </a:r>
            <a:r>
              <a:rPr lang="ru-RU" alt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Правительства Российской Федерации от </a:t>
            </a:r>
            <a:r>
              <a:rPr lang="ru-RU" alt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23.09.2016 № </a:t>
            </a:r>
            <a:r>
              <a:rPr lang="ru-RU" altLang="ru-RU" sz="1200" dirty="0">
                <a:ea typeface="Tahoma" panose="020B0604030504040204" pitchFamily="34" charset="0"/>
                <a:cs typeface="Tahoma" panose="020B0604030504040204" pitchFamily="34" charset="0"/>
              </a:rPr>
              <a:t>959</a:t>
            </a:r>
          </a:p>
          <a:p>
            <a:pPr algn="ctr" defTabSz="914400"/>
            <a:r>
              <a:rPr lang="ru-RU" altLang="ru-RU" sz="1200" dirty="0">
                <a:ea typeface="Tahoma" panose="020B0604030504040204" pitchFamily="34" charset="0"/>
                <a:cs typeface="Tahoma" panose="020B0604030504040204" pitchFamily="34" charset="0"/>
              </a:rPr>
              <a:t> «О федеральной государственной информационной системе ценообразования </a:t>
            </a:r>
            <a:endParaRPr lang="ru-RU" altLang="ru-RU" sz="12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400"/>
            <a:r>
              <a:rPr lang="ru-RU" alt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sz="1200" dirty="0">
                <a:ea typeface="Tahoma" panose="020B0604030504040204" pitchFamily="34" charset="0"/>
                <a:cs typeface="Tahoma" panose="020B0604030504040204" pitchFamily="34" charset="0"/>
              </a:rPr>
              <a:t>строительстве»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10093" y="2573607"/>
            <a:ext cx="1288750" cy="307777"/>
          </a:xfrm>
          <a:prstGeom prst="rect">
            <a:avLst/>
          </a:prstGeom>
          <a:solidFill>
            <a:srgbClr val="F4F5F9"/>
          </a:solidFill>
          <a:ln>
            <a:solidFill>
              <a:srgbClr val="8C6746"/>
            </a:solidFill>
          </a:ln>
          <a:effectLst/>
        </p:spPr>
        <p:txBody>
          <a:bodyPr lIns="45718" tIns="45718" rIns="45718" bIns="45718" anchor="ctr"/>
          <a:lstStyle/>
          <a:p>
            <a:pPr algn="ctr" defTabSz="914400"/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ПП РФ </a:t>
            </a: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№ 959</a:t>
            </a:r>
            <a:endParaRPr lang="en-US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 19"/>
          <p:cNvSpPr>
            <a:spLocks noChangeArrowheads="1"/>
          </p:cNvSpPr>
          <p:nvPr/>
        </p:nvSpPr>
        <p:spPr bwMode="auto">
          <a:xfrm>
            <a:off x="7140812" y="2570991"/>
            <a:ext cx="3398436" cy="1015663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 defTabSz="914400"/>
            <a:r>
              <a:rPr lang="ru-RU" alt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Постановление </a:t>
            </a:r>
            <a:r>
              <a:rPr lang="ru-RU" alt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Правительства </a:t>
            </a:r>
            <a:r>
              <a:rPr lang="ru-RU" alt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 </a:t>
            </a:r>
            <a:r>
              <a:rPr lang="ru-RU" altLang="ru-RU" sz="1200" dirty="0">
                <a:ea typeface="Tahoma" panose="020B0604030504040204" pitchFamily="34" charset="0"/>
                <a:cs typeface="Tahoma" panose="020B0604030504040204" pitchFamily="34" charset="0"/>
              </a:rPr>
              <a:t>от 23.12.2016 </a:t>
            </a: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№</a:t>
            </a:r>
            <a:r>
              <a:rPr lang="ru-RU" alt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 1452</a:t>
            </a:r>
          </a:p>
          <a:p>
            <a:pPr algn="ctr" defTabSz="914400"/>
            <a:r>
              <a:rPr lang="ru-RU" alt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«О </a:t>
            </a:r>
            <a:r>
              <a:rPr lang="ru-RU" altLang="ru-RU" sz="1200" dirty="0">
                <a:ea typeface="Tahoma" panose="020B0604030504040204" pitchFamily="34" charset="0"/>
                <a:cs typeface="Tahoma" panose="020B0604030504040204" pitchFamily="34" charset="0"/>
              </a:rPr>
              <a:t>мониторинге цен строительных </a:t>
            </a:r>
            <a:r>
              <a:rPr lang="ru-RU" alt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ресурсов»</a:t>
            </a:r>
          </a:p>
          <a:p>
            <a:pPr algn="ctr" defTabSz="914400"/>
            <a:r>
              <a:rPr lang="ru-RU" alt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вместе с </a:t>
            </a:r>
            <a:r>
              <a:rPr lang="ru-RU" alt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«Правилами </a:t>
            </a:r>
            <a:r>
              <a:rPr lang="ru-RU" altLang="ru-RU" sz="1200" dirty="0">
                <a:ea typeface="Tahoma" panose="020B0604030504040204" pitchFamily="34" charset="0"/>
                <a:cs typeface="Tahoma" panose="020B0604030504040204" pitchFamily="34" charset="0"/>
              </a:rPr>
              <a:t>мониторинга цен строительных </a:t>
            </a:r>
            <a:r>
              <a:rPr lang="ru-RU" altLang="ru-RU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ресурсов»)</a:t>
            </a:r>
            <a:endParaRPr lang="ru-RU" altLang="ru-RU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584548" y="2570992"/>
            <a:ext cx="1388137" cy="307777"/>
          </a:xfrm>
          <a:prstGeom prst="rect">
            <a:avLst/>
          </a:prstGeom>
          <a:solidFill>
            <a:srgbClr val="F4F5F9"/>
          </a:solidFill>
          <a:ln>
            <a:solidFill>
              <a:srgbClr val="8C6746"/>
            </a:solidFill>
          </a:ln>
          <a:effectLst/>
        </p:spPr>
        <p:txBody>
          <a:bodyPr lIns="45718" tIns="45718" rIns="45718" bIns="45718" anchor="ctr"/>
          <a:lstStyle/>
          <a:p>
            <a:pPr algn="ctr" defTabSz="914400"/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ПП РФ </a:t>
            </a: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№ 1452</a:t>
            </a: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Блок-схема: ручной ввод 72"/>
          <p:cNvSpPr/>
          <p:nvPr/>
        </p:nvSpPr>
        <p:spPr>
          <a:xfrm rot="5400000" flipH="1">
            <a:off x="-106534" y="1182739"/>
            <a:ext cx="1328192" cy="1115123"/>
          </a:xfrm>
          <a:prstGeom prst="flowChartManualInput">
            <a:avLst/>
          </a:prstGeom>
          <a:solidFill>
            <a:srgbClr val="A52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4" name="Picture 2" descr="E:\Tanya\WORK WORK\Презентация\2014.01.28_Строительство АЦ\500px-Coat_of_Arms_of_the_Russian_Federation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0" y="1405191"/>
            <a:ext cx="406512" cy="55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Прямоугольник 22"/>
          <p:cNvSpPr>
            <a:spLocks noChangeArrowheads="1"/>
          </p:cNvSpPr>
          <p:nvPr/>
        </p:nvSpPr>
        <p:spPr bwMode="auto">
          <a:xfrm>
            <a:off x="2940016" y="4940468"/>
            <a:ext cx="23847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chemeClr val="tx2"/>
              </a:buClr>
              <a:buSzPct val="150000"/>
              <a:buFont typeface="Arial" pitchFamily="34" charset="0"/>
              <a:buChar char="•"/>
            </a:pPr>
            <a:r>
              <a:rPr lang="ru-RU" altLang="ru-RU" sz="1400" dirty="0">
                <a:latin typeface="Tahoma" pitchFamily="34" charset="0"/>
                <a:cs typeface="Tahoma" pitchFamily="34" charset="0"/>
              </a:rPr>
              <a:t>обеспечение доступа </a:t>
            </a:r>
            <a:r>
              <a:rPr lang="ru-RU" altLang="ru-RU" sz="1400" dirty="0" smtClean="0">
                <a:latin typeface="Tahoma" pitchFamily="34" charset="0"/>
                <a:cs typeface="Tahoma" pitchFamily="34" charset="0"/>
              </a:rPr>
              <a:t> к </a:t>
            </a:r>
            <a:r>
              <a:rPr lang="ru-RU" altLang="ru-RU" sz="1400" dirty="0">
                <a:latin typeface="Tahoma" pitchFamily="34" charset="0"/>
                <a:cs typeface="Tahoma" pitchFamily="34" charset="0"/>
              </a:rPr>
              <a:t>сведениям информационной </a:t>
            </a:r>
            <a:r>
              <a:rPr lang="ru-RU" altLang="ru-RU" sz="1400" dirty="0" smtClean="0">
                <a:latin typeface="Tahoma" pitchFamily="34" charset="0"/>
                <a:cs typeface="Tahoma" pitchFamily="34" charset="0"/>
              </a:rPr>
              <a:t>системы</a:t>
            </a:r>
            <a:endParaRPr lang="ru-RU" altLang="ru-RU" sz="14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50000"/>
              <a:buFont typeface="Arial" pitchFamily="34" charset="0"/>
              <a:buChar char="•"/>
            </a:pPr>
            <a:r>
              <a:rPr lang="ru-RU" altLang="ru-RU" sz="1400" dirty="0">
                <a:latin typeface="Tahoma" pitchFamily="34" charset="0"/>
                <a:cs typeface="Tahoma" pitchFamily="34" charset="0"/>
              </a:rPr>
              <a:t>хранение информации и истории </a:t>
            </a:r>
            <a:r>
              <a:rPr lang="ru-RU" altLang="ru-RU" sz="1400" dirty="0" smtClean="0">
                <a:latin typeface="Tahoma" pitchFamily="34" charset="0"/>
                <a:cs typeface="Tahoma" pitchFamily="34" charset="0"/>
              </a:rPr>
              <a:t>                 ее изменений</a:t>
            </a:r>
            <a:endParaRPr lang="ru-RU" alt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06000" y="6814801"/>
            <a:ext cx="965443" cy="191900"/>
          </a:xfrm>
        </p:spPr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77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0188000" y="6840000"/>
            <a:ext cx="216000" cy="288000"/>
          </a:xfrm>
        </p:spPr>
        <p:txBody>
          <a:bodyPr/>
          <a:lstStyle/>
          <a:p>
            <a:fld id="{E8DD0F05-9152-48D7-BAD1-3C9B5094FDF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8" name="Объект 10"/>
          <p:cNvSpPr>
            <a:spLocks noGrp="1"/>
          </p:cNvSpPr>
          <p:nvPr>
            <p:ph sz="quarter" idx="4294967295"/>
          </p:nvPr>
        </p:nvSpPr>
        <p:spPr>
          <a:xfrm>
            <a:off x="1152525" y="423863"/>
            <a:ext cx="5032181" cy="839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2000"/>
              </a:lnSpc>
            </a:pPr>
            <a:r>
              <a:rPr lang="ru-RU" altLang="ru-RU" sz="1800" cap="none" dirty="0" smtClean="0">
                <a:solidFill>
                  <a:srgbClr val="C00000"/>
                </a:solidFill>
                <a:cs typeface="Arial" panose="020B0604020202020204" pitchFamily="34" charset="0"/>
              </a:rPr>
              <a:t>НОРМАТИВНАЯ ПРАВОВАЯ </a:t>
            </a:r>
            <a:r>
              <a:rPr lang="ru-RU" altLang="ru-RU" sz="1800" cap="none" dirty="0">
                <a:solidFill>
                  <a:srgbClr val="C00000"/>
                </a:solidFill>
                <a:cs typeface="Arial" panose="020B0604020202020204" pitchFamily="34" charset="0"/>
              </a:rPr>
              <a:t>БАЗА</a:t>
            </a:r>
            <a:endParaRPr lang="ru-RU" sz="1800" cap="none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МОНИТОРИНГ </a:t>
            </a:r>
            <a:r>
              <a:rPr lang="ru-RU" dirty="0">
                <a:cs typeface="Arial" panose="020B0604020202020204" pitchFamily="34" charset="0"/>
              </a:rPr>
              <a:t>ЦЕН СТРОИТЕЛЬНЫХ РЕСУРСОВ</a:t>
            </a:r>
          </a:p>
          <a:p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399385"/>
              </p:ext>
            </p:extLst>
          </p:nvPr>
        </p:nvGraphicFramePr>
        <p:xfrm>
          <a:off x="923019" y="1522843"/>
          <a:ext cx="8678172" cy="476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429"/>
                <a:gridCol w="1268972"/>
                <a:gridCol w="4564300"/>
                <a:gridCol w="855471"/>
              </a:tblGrid>
              <a:tr h="1191455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Порядок мониторинга цен строительных ресурсов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Постановление Правительства РФ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23 декабря 2016 г. № 1452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«О мониторинге цен строительных ресурсов»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</a:tr>
              <a:tr h="14042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Классификатор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строительных ресурсов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Классификатор строительных ресурсов, </a:t>
                      </a:r>
                      <a:r>
                        <a:rPr lang="ru-RU" sz="140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sz="140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форма </a:t>
                      </a:r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порядок</a:t>
                      </a:r>
                      <a:r>
                        <a:rPr lang="en-US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его ведения </a:t>
                      </a: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(приказы Минстроя от 02.03.2017 № 597/</a:t>
                      </a:r>
                      <a:r>
                        <a:rPr lang="ru-RU" sz="1400" dirty="0" err="1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</a:t>
                      </a:r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1400" baseline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598/</a:t>
                      </a:r>
                      <a:r>
                        <a:rPr lang="ru-RU" sz="1400" dirty="0" err="1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</a:t>
                      </a:r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от 29.03.2017 № 656/</a:t>
                      </a:r>
                      <a:r>
                        <a:rPr lang="ru-RU" sz="1400" dirty="0" err="1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</a:t>
                      </a:r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Формы предоставления информации,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необходимой для формирования сметных цен</a:t>
                      </a: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</a:tr>
              <a:tr h="14042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Государственная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информационная система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Постановление Правительства РФ от 23.09.2016 </a:t>
                      </a:r>
                      <a:br>
                        <a:rPr lang="ru-RU" sz="1400" dirty="0" smtClean="0">
                          <a:latin typeface="+mn-lt"/>
                        </a:rPr>
                      </a:br>
                      <a:r>
                        <a:rPr lang="ru-RU" sz="1400" dirty="0" smtClean="0">
                          <a:latin typeface="+mn-lt"/>
                        </a:rPr>
                        <a:t>№ 959 «О федеральной государственной информационной системе ценообразования в строительстве»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Ввод системы  - 30 сентября 2017 года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</a:tr>
              <a:tr h="765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Сметные цены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строительных ресурсов</a:t>
                      </a:r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Размещение цен строительных ресурсов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в ГИС – 15 декабря 2017 года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+mn-lt"/>
                      </a:endParaRPr>
                    </a:p>
                  </a:txBody>
                  <a:tcPr anchor="ctr">
                    <a:solidFill>
                      <a:srgbClr val="F4F5F9"/>
                    </a:solidFill>
                  </a:tcPr>
                </a:tc>
              </a:tr>
            </a:tbl>
          </a:graphicData>
        </a:graphic>
      </p:graphicFrame>
      <p:pic>
        <p:nvPicPr>
          <p:cNvPr id="30" name="Рисунок 29" descr="Картинки по запросу красный крест 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r="55654"/>
          <a:stretch/>
        </p:blipFill>
        <p:spPr bwMode="auto">
          <a:xfrm>
            <a:off x="9005670" y="1850647"/>
            <a:ext cx="404613" cy="650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Картинки по запросу красный крест 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r="55654"/>
          <a:stretch/>
        </p:blipFill>
        <p:spPr bwMode="auto">
          <a:xfrm>
            <a:off x="9000677" y="3119891"/>
            <a:ext cx="404613" cy="650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Картинки по запросу красный крест 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r="55654"/>
          <a:stretch/>
        </p:blipFill>
        <p:spPr bwMode="auto">
          <a:xfrm>
            <a:off x="9006797" y="4539961"/>
            <a:ext cx="404613" cy="650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Картинки по запросу ЧЕЛОВЕЧЕК С МИШЕНЬ ДЛЯ ПРЕЗЕНТАЦИ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6707" r="2862" b="7302"/>
          <a:stretch/>
        </p:blipFill>
        <p:spPr bwMode="auto">
          <a:xfrm>
            <a:off x="8812802" y="5528122"/>
            <a:ext cx="680684" cy="6750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Стрелка вправо 27"/>
          <p:cNvSpPr/>
          <p:nvPr/>
        </p:nvSpPr>
        <p:spPr>
          <a:xfrm>
            <a:off x="3421747" y="2063802"/>
            <a:ext cx="403193" cy="224290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3421746" y="3355474"/>
            <a:ext cx="403193" cy="224290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421745" y="4735864"/>
            <a:ext cx="403193" cy="224290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421747" y="5744874"/>
            <a:ext cx="403193" cy="224290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МЕТОДОЛОГИЯ </a:t>
            </a:r>
            <a:r>
              <a:rPr lang="ru-RU" dirty="0">
                <a:cs typeface="Arial" panose="020B0604020202020204" pitchFamily="34" charset="0"/>
              </a:rPr>
              <a:t>ФОРМИРОВАНИЯ СМЕТНЫХ ЦЕН СТРОИТЕЛЬНЫХ РЕСУРСОВ</a:t>
            </a:r>
          </a:p>
          <a:p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5794" y="5861588"/>
            <a:ext cx="8868648" cy="830997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ПРИМЕНЕНИЯ СМЕТНЫХ ЦЕН СТРОИТЕЛЬНЫХ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РЕСУРСОВ</a:t>
            </a:r>
          </a:p>
          <a:p>
            <a:pPr algn="ctr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970517" y="4331704"/>
            <a:ext cx="449162" cy="227947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984088" y="5087481"/>
            <a:ext cx="470167" cy="506014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3326" y="3815060"/>
            <a:ext cx="2637074" cy="954107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СМЕТНЫЕ ЦЕНЫ</a:t>
            </a:r>
          </a:p>
          <a:p>
            <a:pPr algn="ctr"/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 НА МАТЕРИАЛЫ, ИЗДЕЛИЯ, КОНСТРУКЦИИ, ОБОРУДОВАНИЕ</a:t>
            </a: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5850" y="1489060"/>
            <a:ext cx="2654550" cy="738664"/>
          </a:xfrm>
          <a:prstGeom prst="rect">
            <a:avLst/>
          </a:prstGeom>
          <a:solidFill>
            <a:srgbClr val="F4F5F9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СМЕТНЫЕ ЦЕНЫ </a:t>
            </a:r>
          </a:p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ЗАТРАТЫ ТРУДА </a:t>
            </a:r>
          </a:p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СТРОИТЕЛЬСТВЕ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4966165" y="1819275"/>
            <a:ext cx="449162" cy="227947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966165" y="3084475"/>
            <a:ext cx="449162" cy="227947"/>
          </a:xfrm>
          <a:prstGeom prst="rightArrow">
            <a:avLst/>
          </a:prstGeom>
          <a:solidFill>
            <a:srgbClr val="8C6746"/>
          </a:solidFill>
          <a:ln>
            <a:noFill/>
          </a:ln>
          <a:effectLst/>
        </p:spPr>
        <p:txBody>
          <a:bodyPr lIns="45718" tIns="45718" rIns="45718" bIns="45718" anchor="ctr"/>
          <a:lstStyle/>
          <a:p>
            <a:pPr algn="ctr"/>
            <a:endParaRPr lang="ru-RU" sz="1400">
              <a:solidFill>
                <a:srgbClr val="0C0C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Рисунок 32" descr="Картинки по запросу красный крест 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r="55654"/>
          <a:stretch/>
        </p:blipFill>
        <p:spPr bwMode="auto">
          <a:xfrm>
            <a:off x="9037176" y="6028915"/>
            <a:ext cx="266891" cy="484046"/>
          </a:xfrm>
          <a:prstGeom prst="rect">
            <a:avLst/>
          </a:prstGeom>
          <a:solidFill>
            <a:srgbClr val="F4F5F9"/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5561980" y="3811465"/>
            <a:ext cx="4635135" cy="1169551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Приказ Минстроя России от 20 декабря 2016 г. </a:t>
            </a: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1001/</a:t>
            </a:r>
            <a:r>
              <a:rPr lang="ru-RU" sz="1400" dirty="0" err="1">
                <a:ea typeface="Tahoma" panose="020B0604030504040204" pitchFamily="34" charset="0"/>
                <a:cs typeface="Tahoma" panose="020B0604030504040204" pitchFamily="34" charset="0"/>
              </a:rPr>
              <a:t>пр</a:t>
            </a: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«Об </a:t>
            </a: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утверждении Методики определения сметных цен на материалы, изделия, конструкции, оборудование и цен услуг на перевозку грузов для </a:t>
            </a: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строительства»</a:t>
            </a: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69162" y="1489060"/>
            <a:ext cx="4738143" cy="738664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Приказ Минстроя России от 20 декабря 2016 г. </a:t>
            </a: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№ 1000/</a:t>
            </a:r>
            <a:r>
              <a:rPr lang="ru-RU" sz="1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пр</a:t>
            </a: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 «Об </a:t>
            </a: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утверждении Методики определения сметных цен на затраты труда в строительстве"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561980" y="2704301"/>
            <a:ext cx="4692901" cy="738664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Приказ Минстроя России от 20 декабря 2016 г. </a:t>
            </a: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999/</a:t>
            </a:r>
            <a:r>
              <a:rPr lang="ru-RU" sz="1400" dirty="0" err="1">
                <a:ea typeface="Tahoma" panose="020B0604030504040204" pitchFamily="34" charset="0"/>
                <a:cs typeface="Tahoma" panose="020B0604030504040204" pitchFamily="34" charset="0"/>
              </a:rPr>
              <a:t>пр</a:t>
            </a: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«Об </a:t>
            </a: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утверждении Методики определения сметных цен на эксплуатацию машин и </a:t>
            </a:r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механизмов»</a:t>
            </a: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3325" y="2617768"/>
            <a:ext cx="2637075" cy="738664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СМЕТНЫЕ ЦЕНЫ</a:t>
            </a:r>
          </a:p>
          <a:p>
            <a:pPr algn="ctr"/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 НА ЭКСПЛУАТАЦИЮ МАШИН И МЕХАНИЗМОВ</a:t>
            </a: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5850" y="1487946"/>
            <a:ext cx="2654550" cy="738664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СМЕТНЫЕ ЦЕНЫ </a:t>
            </a:r>
          </a:p>
          <a:p>
            <a:pPr algn="ctr"/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НА ЗАТРАТЫ ТРУДА </a:t>
            </a:r>
          </a:p>
          <a:p>
            <a:pPr algn="ctr"/>
            <a:r>
              <a:rPr lang="ru-RU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В СТРОИТЕЛЬСТВЕ</a:t>
            </a: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Рисунок 29" descr="Похожее изображе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" r="2281"/>
          <a:stretch/>
        </p:blipFill>
        <p:spPr bwMode="auto">
          <a:xfrm>
            <a:off x="3035056" y="1388147"/>
            <a:ext cx="1669828" cy="105951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2" descr="Картинки по запросу ЭКСКАВАТОР ДЛЯ ПРЕЗЕНТАЦИИ 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07" y="2390093"/>
            <a:ext cx="1759353" cy="1243249"/>
          </a:xfrm>
          <a:prstGeom prst="rect">
            <a:avLst/>
          </a:prstGeom>
          <a:noFill/>
          <a:effectLst/>
          <a:extLst/>
        </p:spPr>
      </p:pic>
      <p:pic>
        <p:nvPicPr>
          <p:cNvPr id="32" name="Рисунок 31" descr="Картинки по запросу цемент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2612" r="2204" b="11567"/>
          <a:stretch/>
        </p:blipFill>
        <p:spPr bwMode="auto">
          <a:xfrm>
            <a:off x="3182346" y="3808775"/>
            <a:ext cx="1569102" cy="99176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16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0090" y="3329252"/>
            <a:ext cx="1444370" cy="1204419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61816" y="3861142"/>
            <a:ext cx="530415" cy="782217"/>
          </a:xfrm>
          <a:prstGeom prst="rect">
            <a:avLst/>
          </a:prstGeom>
          <a:solidFill>
            <a:srgbClr val="2E74B4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25"/>
          <p:cNvSpPr>
            <a:spLocks noChangeArrowheads="1"/>
          </p:cNvSpPr>
          <p:nvPr/>
        </p:nvSpPr>
        <p:spPr bwMode="auto">
          <a:xfrm>
            <a:off x="231100" y="251268"/>
            <a:ext cx="9124237" cy="8487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07943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9D223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СХЕМА ИНФОРМАЦИОННЫХ ПОТОКОВ ПО ОПРЕДЕЛЕНИЮ СМЕТНЫХ ЦЕН СТРОИТЕЛЬНЫХ РЕСУРСОВ</a:t>
            </a:r>
          </a:p>
        </p:txBody>
      </p:sp>
      <p:sp>
        <p:nvSpPr>
          <p:cNvPr id="14" name="Овал 13"/>
          <p:cNvSpPr/>
          <p:nvPr/>
        </p:nvSpPr>
        <p:spPr>
          <a:xfrm>
            <a:off x="4118018" y="927462"/>
            <a:ext cx="5655709" cy="5806250"/>
          </a:xfrm>
          <a:prstGeom prst="ellipse">
            <a:avLst/>
          </a:prstGeom>
          <a:solidFill>
            <a:srgbClr val="002448">
              <a:alpha val="67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2050" y="750498"/>
            <a:ext cx="1832087" cy="5722264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01"/>
          <p:cNvSpPr>
            <a:spLocks noChangeArrowheads="1"/>
          </p:cNvSpPr>
          <p:nvPr/>
        </p:nvSpPr>
        <p:spPr bwMode="auto">
          <a:xfrm>
            <a:off x="266476" y="4788232"/>
            <a:ext cx="17499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300" dirty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Производитель,</a:t>
            </a:r>
          </a:p>
          <a:p>
            <a:pPr algn="ctr" eaLnBrk="1" hangingPunct="1"/>
            <a:r>
              <a:rPr lang="ru-RU" altLang="ru-RU" sz="1300" dirty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 поставщик услуг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0090" y="6017510"/>
            <a:ext cx="1726336" cy="54422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Arial" charset="0"/>
                <a:cs typeface="Tahoma" pitchFamily="34" charset="0"/>
              </a:rPr>
              <a:t>Профессиональное</a:t>
            </a:r>
          </a:p>
          <a:p>
            <a:pPr algn="ctr"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Arial" charset="0"/>
                <a:cs typeface="Tahoma" pitchFamily="34" charset="0"/>
              </a:rPr>
              <a:t>сообщество</a:t>
            </a:r>
          </a:p>
        </p:txBody>
      </p:sp>
      <p:sp>
        <p:nvSpPr>
          <p:cNvPr id="20" name="Прямоугольник 160"/>
          <p:cNvSpPr>
            <a:spLocks noChangeArrowheads="1"/>
          </p:cNvSpPr>
          <p:nvPr/>
        </p:nvSpPr>
        <p:spPr bwMode="auto">
          <a:xfrm>
            <a:off x="672416" y="1127285"/>
            <a:ext cx="95502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300" dirty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РОССТАТ</a:t>
            </a:r>
          </a:p>
        </p:txBody>
      </p:sp>
      <p:sp>
        <p:nvSpPr>
          <p:cNvPr id="21" name="TextBox 166"/>
          <p:cNvSpPr txBox="1">
            <a:spLocks noChangeArrowheads="1"/>
          </p:cNvSpPr>
          <p:nvPr/>
        </p:nvSpPr>
        <p:spPr bwMode="auto">
          <a:xfrm>
            <a:off x="2423757" y="3615411"/>
            <a:ext cx="1253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162746"/>
                </a:solidFill>
                <a:latin typeface="Arial" pitchFamily="34" charset="0"/>
                <a:cs typeface="Tahoma" pitchFamily="34" charset="0"/>
              </a:rPr>
              <a:t>Уведомление </a:t>
            </a:r>
          </a:p>
        </p:txBody>
      </p:sp>
      <p:sp>
        <p:nvSpPr>
          <p:cNvPr id="22" name="Прямоугольник 167"/>
          <p:cNvSpPr>
            <a:spLocks noChangeArrowheads="1"/>
          </p:cNvSpPr>
          <p:nvPr/>
        </p:nvSpPr>
        <p:spPr bwMode="auto">
          <a:xfrm>
            <a:off x="737846" y="1563326"/>
            <a:ext cx="8687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300" dirty="0" smtClean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ФТС России</a:t>
            </a:r>
            <a:endParaRPr lang="ru-RU" altLang="ru-RU" sz="1300" dirty="0">
              <a:solidFill>
                <a:schemeClr val="bg1"/>
              </a:solidFill>
              <a:latin typeface="Arial" pitchFamily="34" charset="0"/>
              <a:cs typeface="Tahoma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935107" y="4146855"/>
            <a:ext cx="715572" cy="0"/>
          </a:xfrm>
          <a:prstGeom prst="straightConnector1">
            <a:avLst/>
          </a:prstGeom>
          <a:ln w="254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617354" y="4925408"/>
            <a:ext cx="1149927" cy="0"/>
          </a:xfrm>
          <a:prstGeom prst="line">
            <a:avLst/>
          </a:prstGeom>
          <a:ln w="25400">
            <a:solidFill>
              <a:srgbClr val="8C674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905872" y="1750011"/>
            <a:ext cx="3730997" cy="0"/>
          </a:xfrm>
          <a:prstGeom prst="straightConnector1">
            <a:avLst/>
          </a:prstGeom>
          <a:ln w="254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292467" y="5112234"/>
            <a:ext cx="1534164" cy="0"/>
          </a:xfrm>
          <a:prstGeom prst="straightConnector1">
            <a:avLst/>
          </a:prstGeom>
          <a:ln w="254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826104" y="4705147"/>
            <a:ext cx="1824862" cy="817245"/>
          </a:xfrm>
          <a:prstGeom prst="roundRect">
            <a:avLst/>
          </a:prstGeom>
          <a:solidFill>
            <a:srgbClr val="2E75B6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Личный кабинет (предоставление сведений)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905872" y="1273479"/>
            <a:ext cx="0" cy="806136"/>
          </a:xfrm>
          <a:prstGeom prst="line">
            <a:avLst/>
          </a:prstGeom>
          <a:ln w="25400">
            <a:solidFill>
              <a:srgbClr val="8C674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78766" y="5427305"/>
            <a:ext cx="68076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7136072" y="3667982"/>
            <a:ext cx="2124684" cy="817245"/>
          </a:xfrm>
          <a:prstGeom prst="roundRect">
            <a:avLst/>
          </a:prstGeom>
          <a:solidFill>
            <a:srgbClr val="2E75B6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Формирование реестра юридических лиц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28011" y="1361526"/>
            <a:ext cx="2608054" cy="817245"/>
          </a:xfrm>
          <a:prstGeom prst="roundRect">
            <a:avLst/>
          </a:prstGeom>
          <a:solidFill>
            <a:srgbClr val="2E75B6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Передача информации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о производителях,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поставщиках услуг </a:t>
            </a:r>
          </a:p>
        </p:txBody>
      </p:sp>
      <p:sp>
        <p:nvSpPr>
          <p:cNvPr id="32" name="Прямоугольник 100"/>
          <p:cNvSpPr>
            <a:spLocks noChangeArrowheads="1"/>
          </p:cNvSpPr>
          <p:nvPr/>
        </p:nvSpPr>
        <p:spPr bwMode="auto">
          <a:xfrm>
            <a:off x="231100" y="2781457"/>
            <a:ext cx="174716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300" dirty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РОСМОРРЕЧФЛОТ</a:t>
            </a:r>
          </a:p>
        </p:txBody>
      </p:sp>
      <p:sp>
        <p:nvSpPr>
          <p:cNvPr id="33" name="Прямоугольник 108"/>
          <p:cNvSpPr>
            <a:spLocks noChangeArrowheads="1"/>
          </p:cNvSpPr>
          <p:nvPr/>
        </p:nvSpPr>
        <p:spPr bwMode="auto">
          <a:xfrm>
            <a:off x="435748" y="3362927"/>
            <a:ext cx="139633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30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РОСАВИАЦИЯ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23495" y="5171959"/>
            <a:ext cx="1918120" cy="578882"/>
          </a:xfrm>
          <a:prstGeom prst="roundRect">
            <a:avLst/>
          </a:prstGeom>
          <a:solidFill>
            <a:srgbClr val="2E75B6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Обработка информации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3756056" y="1754262"/>
            <a:ext cx="0" cy="724715"/>
          </a:xfrm>
          <a:prstGeom prst="straightConnector1">
            <a:avLst/>
          </a:prstGeom>
          <a:ln w="254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890558" y="5140233"/>
            <a:ext cx="963377" cy="0"/>
          </a:xfrm>
          <a:prstGeom prst="straightConnector1">
            <a:avLst/>
          </a:prstGeom>
          <a:ln w="254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06036" y="2067365"/>
            <a:ext cx="68076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93533" y="1533637"/>
            <a:ext cx="68076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02732" y="2613712"/>
            <a:ext cx="67937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03825" y="3215933"/>
            <a:ext cx="68076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884989" y="4886494"/>
            <a:ext cx="0" cy="507478"/>
          </a:xfrm>
          <a:prstGeom prst="line">
            <a:avLst/>
          </a:prstGeom>
          <a:ln w="25400">
            <a:solidFill>
              <a:srgbClr val="8C674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875390" y="4942244"/>
            <a:ext cx="910475" cy="430481"/>
          </a:xfrm>
          <a:prstGeom prst="rect">
            <a:avLst/>
          </a:prstGeom>
          <a:solidFill>
            <a:srgbClr val="A5213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bg1"/>
                </a:solidFill>
                <a:latin typeface="Arial" charset="0"/>
                <a:cs typeface="Tahoma" pitchFamily="34" charset="0"/>
              </a:rPr>
              <a:t>ЕСИА</a:t>
            </a:r>
          </a:p>
        </p:txBody>
      </p:sp>
      <p:cxnSp>
        <p:nvCxnSpPr>
          <p:cNvPr id="43" name="Прямая соединительная линия 42"/>
          <p:cNvCxnSpPr>
            <a:stCxn id="44" idx="3"/>
          </p:cNvCxnSpPr>
          <p:nvPr/>
        </p:nvCxnSpPr>
        <p:spPr>
          <a:xfrm flipV="1">
            <a:off x="3381565" y="2478977"/>
            <a:ext cx="374491" cy="1"/>
          </a:xfrm>
          <a:prstGeom prst="line">
            <a:avLst/>
          </a:prstGeom>
          <a:ln w="25400">
            <a:solidFill>
              <a:srgbClr val="8C674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529561" y="2171866"/>
            <a:ext cx="852004" cy="614223"/>
          </a:xfrm>
          <a:prstGeom prst="rect">
            <a:avLst/>
          </a:prstGeom>
          <a:solidFill>
            <a:srgbClr val="002448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МЭДО</a:t>
            </a:r>
          </a:p>
        </p:txBody>
      </p:sp>
      <p:sp>
        <p:nvSpPr>
          <p:cNvPr id="45" name="Скругленный прямоугольник 113"/>
          <p:cNvSpPr>
            <a:spLocks noChangeArrowheads="1"/>
          </p:cNvSpPr>
          <p:nvPr/>
        </p:nvSpPr>
        <p:spPr bwMode="auto">
          <a:xfrm>
            <a:off x="5805578" y="5842533"/>
            <a:ext cx="2392836" cy="578882"/>
          </a:xfrm>
          <a:prstGeom prst="roundRect">
            <a:avLst>
              <a:gd name="adj" fmla="val 16667"/>
            </a:avLst>
          </a:prstGeom>
          <a:solidFill>
            <a:srgbClr val="2E75B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Публикация сметных цен</a:t>
            </a:r>
          </a:p>
          <a:p>
            <a:pPr algn="ctr" eaLnBrk="1" hangingPunct="1"/>
            <a:r>
              <a:rPr lang="ru-RU" altLang="ru-RU" sz="140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строительных ресурсов</a:t>
            </a:r>
          </a:p>
        </p:txBody>
      </p:sp>
      <p:sp>
        <p:nvSpPr>
          <p:cNvPr id="46" name="Прямоугольник 1"/>
          <p:cNvSpPr>
            <a:spLocks noChangeArrowheads="1"/>
          </p:cNvSpPr>
          <p:nvPr/>
        </p:nvSpPr>
        <p:spPr bwMode="auto">
          <a:xfrm>
            <a:off x="4708946" y="2599162"/>
            <a:ext cx="24833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4000" dirty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ФГИС ЦС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850066" y="4037637"/>
            <a:ext cx="623416" cy="606098"/>
            <a:chOff x="1536700" y="1628775"/>
            <a:chExt cx="731838" cy="731838"/>
          </a:xfrm>
          <a:solidFill>
            <a:schemeClr val="bg1"/>
          </a:solidFill>
        </p:grpSpPr>
        <p:sp>
          <p:nvSpPr>
            <p:cNvPr id="48" name="Freeform 61"/>
            <p:cNvSpPr>
              <a:spLocks noEditPoints="1"/>
            </p:cNvSpPr>
            <p:nvPr/>
          </p:nvSpPr>
          <p:spPr bwMode="auto">
            <a:xfrm>
              <a:off x="1665288" y="1757363"/>
              <a:ext cx="474663" cy="474663"/>
            </a:xfrm>
            <a:custGeom>
              <a:avLst/>
              <a:gdLst>
                <a:gd name="T0" fmla="*/ 76 w 299"/>
                <a:gd name="T1" fmla="*/ 42 h 299"/>
                <a:gd name="T2" fmla="*/ 60 w 299"/>
                <a:gd name="T3" fmla="*/ 75 h 299"/>
                <a:gd name="T4" fmla="*/ 22 w 299"/>
                <a:gd name="T5" fmla="*/ 97 h 299"/>
                <a:gd name="T6" fmla="*/ 34 w 299"/>
                <a:gd name="T7" fmla="*/ 149 h 299"/>
                <a:gd name="T8" fmla="*/ 22 w 299"/>
                <a:gd name="T9" fmla="*/ 202 h 299"/>
                <a:gd name="T10" fmla="*/ 60 w 299"/>
                <a:gd name="T11" fmla="*/ 224 h 299"/>
                <a:gd name="T12" fmla="*/ 76 w 299"/>
                <a:gd name="T13" fmla="*/ 257 h 299"/>
                <a:gd name="T14" fmla="*/ 128 w 299"/>
                <a:gd name="T15" fmla="*/ 274 h 299"/>
                <a:gd name="T16" fmla="*/ 170 w 299"/>
                <a:gd name="T17" fmla="*/ 274 h 299"/>
                <a:gd name="T18" fmla="*/ 223 w 299"/>
                <a:gd name="T19" fmla="*/ 257 h 299"/>
                <a:gd name="T20" fmla="*/ 238 w 299"/>
                <a:gd name="T21" fmla="*/ 224 h 299"/>
                <a:gd name="T22" fmla="*/ 276 w 299"/>
                <a:gd name="T23" fmla="*/ 202 h 299"/>
                <a:gd name="T24" fmla="*/ 265 w 299"/>
                <a:gd name="T25" fmla="*/ 149 h 299"/>
                <a:gd name="T26" fmla="*/ 276 w 299"/>
                <a:gd name="T27" fmla="*/ 97 h 299"/>
                <a:gd name="T28" fmla="*/ 238 w 299"/>
                <a:gd name="T29" fmla="*/ 75 h 299"/>
                <a:gd name="T30" fmla="*/ 223 w 299"/>
                <a:gd name="T31" fmla="*/ 42 h 299"/>
                <a:gd name="T32" fmla="*/ 170 w 299"/>
                <a:gd name="T33" fmla="*/ 25 h 299"/>
                <a:gd name="T34" fmla="*/ 128 w 299"/>
                <a:gd name="T35" fmla="*/ 25 h 299"/>
                <a:gd name="T36" fmla="*/ 132 w 299"/>
                <a:gd name="T37" fmla="*/ 1 h 299"/>
                <a:gd name="T38" fmla="*/ 139 w 299"/>
                <a:gd name="T39" fmla="*/ 15 h 299"/>
                <a:gd name="T40" fmla="*/ 153 w 299"/>
                <a:gd name="T41" fmla="*/ 20 h 299"/>
                <a:gd name="T42" fmla="*/ 164 w 299"/>
                <a:gd name="T43" fmla="*/ 7 h 299"/>
                <a:gd name="T44" fmla="*/ 172 w 299"/>
                <a:gd name="T45" fmla="*/ 0 h 299"/>
                <a:gd name="T46" fmla="*/ 241 w 299"/>
                <a:gd name="T47" fmla="*/ 30 h 299"/>
                <a:gd name="T48" fmla="*/ 237 w 299"/>
                <a:gd name="T49" fmla="*/ 42 h 299"/>
                <a:gd name="T50" fmla="*/ 238 w 299"/>
                <a:gd name="T51" fmla="*/ 56 h 299"/>
                <a:gd name="T52" fmla="*/ 254 w 299"/>
                <a:gd name="T53" fmla="*/ 63 h 299"/>
                <a:gd name="T54" fmla="*/ 266 w 299"/>
                <a:gd name="T55" fmla="*/ 56 h 299"/>
                <a:gd name="T56" fmla="*/ 293 w 299"/>
                <a:gd name="T57" fmla="*/ 104 h 299"/>
                <a:gd name="T58" fmla="*/ 295 w 299"/>
                <a:gd name="T59" fmla="*/ 134 h 299"/>
                <a:gd name="T60" fmla="*/ 282 w 299"/>
                <a:gd name="T61" fmla="*/ 142 h 299"/>
                <a:gd name="T62" fmla="*/ 282 w 299"/>
                <a:gd name="T63" fmla="*/ 157 h 299"/>
                <a:gd name="T64" fmla="*/ 295 w 299"/>
                <a:gd name="T65" fmla="*/ 165 h 299"/>
                <a:gd name="T66" fmla="*/ 293 w 299"/>
                <a:gd name="T67" fmla="*/ 195 h 299"/>
                <a:gd name="T68" fmla="*/ 266 w 299"/>
                <a:gd name="T69" fmla="*/ 242 h 299"/>
                <a:gd name="T70" fmla="*/ 254 w 299"/>
                <a:gd name="T71" fmla="*/ 236 h 299"/>
                <a:gd name="T72" fmla="*/ 238 w 299"/>
                <a:gd name="T73" fmla="*/ 242 h 299"/>
                <a:gd name="T74" fmla="*/ 237 w 299"/>
                <a:gd name="T75" fmla="*/ 257 h 299"/>
                <a:gd name="T76" fmla="*/ 241 w 299"/>
                <a:gd name="T77" fmla="*/ 269 h 299"/>
                <a:gd name="T78" fmla="*/ 172 w 299"/>
                <a:gd name="T79" fmla="*/ 299 h 299"/>
                <a:gd name="T80" fmla="*/ 165 w 299"/>
                <a:gd name="T81" fmla="*/ 295 h 299"/>
                <a:gd name="T82" fmla="*/ 157 w 299"/>
                <a:gd name="T83" fmla="*/ 282 h 299"/>
                <a:gd name="T84" fmla="*/ 142 w 299"/>
                <a:gd name="T85" fmla="*/ 282 h 299"/>
                <a:gd name="T86" fmla="*/ 134 w 299"/>
                <a:gd name="T87" fmla="*/ 295 h 299"/>
                <a:gd name="T88" fmla="*/ 104 w 299"/>
                <a:gd name="T89" fmla="*/ 293 h 299"/>
                <a:gd name="T90" fmla="*/ 56 w 299"/>
                <a:gd name="T91" fmla="*/ 266 h 299"/>
                <a:gd name="T92" fmla="*/ 63 w 299"/>
                <a:gd name="T93" fmla="*/ 254 h 299"/>
                <a:gd name="T94" fmla="*/ 56 w 299"/>
                <a:gd name="T95" fmla="*/ 238 h 299"/>
                <a:gd name="T96" fmla="*/ 42 w 299"/>
                <a:gd name="T97" fmla="*/ 237 h 299"/>
                <a:gd name="T98" fmla="*/ 30 w 299"/>
                <a:gd name="T99" fmla="*/ 241 h 299"/>
                <a:gd name="T100" fmla="*/ 0 w 299"/>
                <a:gd name="T101" fmla="*/ 172 h 299"/>
                <a:gd name="T102" fmla="*/ 7 w 299"/>
                <a:gd name="T103" fmla="*/ 164 h 299"/>
                <a:gd name="T104" fmla="*/ 20 w 299"/>
                <a:gd name="T105" fmla="*/ 153 h 299"/>
                <a:gd name="T106" fmla="*/ 15 w 299"/>
                <a:gd name="T107" fmla="*/ 139 h 299"/>
                <a:gd name="T108" fmla="*/ 1 w 299"/>
                <a:gd name="T109" fmla="*/ 132 h 299"/>
                <a:gd name="T110" fmla="*/ 15 w 299"/>
                <a:gd name="T111" fmla="*/ 80 h 299"/>
                <a:gd name="T112" fmla="*/ 36 w 299"/>
                <a:gd name="T113" fmla="*/ 58 h 299"/>
                <a:gd name="T114" fmla="*/ 49 w 299"/>
                <a:gd name="T115" fmla="*/ 63 h 299"/>
                <a:gd name="T116" fmla="*/ 62 w 299"/>
                <a:gd name="T117" fmla="*/ 53 h 299"/>
                <a:gd name="T118" fmla="*/ 59 w 299"/>
                <a:gd name="T119" fmla="*/ 38 h 299"/>
                <a:gd name="T120" fmla="*/ 60 w 299"/>
                <a:gd name="T121" fmla="*/ 2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9" h="299">
                  <a:moveTo>
                    <a:pt x="122" y="16"/>
                  </a:moveTo>
                  <a:lnTo>
                    <a:pt x="97" y="22"/>
                  </a:lnTo>
                  <a:lnTo>
                    <a:pt x="75" y="36"/>
                  </a:lnTo>
                  <a:lnTo>
                    <a:pt x="76" y="42"/>
                  </a:lnTo>
                  <a:lnTo>
                    <a:pt x="77" y="49"/>
                  </a:lnTo>
                  <a:lnTo>
                    <a:pt x="75" y="60"/>
                  </a:lnTo>
                  <a:lnTo>
                    <a:pt x="70" y="70"/>
                  </a:lnTo>
                  <a:lnTo>
                    <a:pt x="60" y="75"/>
                  </a:lnTo>
                  <a:lnTo>
                    <a:pt x="49" y="77"/>
                  </a:lnTo>
                  <a:lnTo>
                    <a:pt x="42" y="76"/>
                  </a:lnTo>
                  <a:lnTo>
                    <a:pt x="36" y="75"/>
                  </a:lnTo>
                  <a:lnTo>
                    <a:pt x="22" y="97"/>
                  </a:lnTo>
                  <a:lnTo>
                    <a:pt x="16" y="122"/>
                  </a:lnTo>
                  <a:lnTo>
                    <a:pt x="25" y="128"/>
                  </a:lnTo>
                  <a:lnTo>
                    <a:pt x="32" y="138"/>
                  </a:lnTo>
                  <a:lnTo>
                    <a:pt x="34" y="149"/>
                  </a:lnTo>
                  <a:lnTo>
                    <a:pt x="32" y="161"/>
                  </a:lnTo>
                  <a:lnTo>
                    <a:pt x="25" y="170"/>
                  </a:lnTo>
                  <a:lnTo>
                    <a:pt x="16" y="177"/>
                  </a:lnTo>
                  <a:lnTo>
                    <a:pt x="22" y="202"/>
                  </a:lnTo>
                  <a:lnTo>
                    <a:pt x="36" y="224"/>
                  </a:lnTo>
                  <a:lnTo>
                    <a:pt x="42" y="223"/>
                  </a:lnTo>
                  <a:lnTo>
                    <a:pt x="49" y="221"/>
                  </a:lnTo>
                  <a:lnTo>
                    <a:pt x="60" y="224"/>
                  </a:lnTo>
                  <a:lnTo>
                    <a:pt x="70" y="229"/>
                  </a:lnTo>
                  <a:lnTo>
                    <a:pt x="75" y="238"/>
                  </a:lnTo>
                  <a:lnTo>
                    <a:pt x="77" y="250"/>
                  </a:lnTo>
                  <a:lnTo>
                    <a:pt x="76" y="257"/>
                  </a:lnTo>
                  <a:lnTo>
                    <a:pt x="75" y="263"/>
                  </a:lnTo>
                  <a:lnTo>
                    <a:pt x="97" y="276"/>
                  </a:lnTo>
                  <a:lnTo>
                    <a:pt x="122" y="283"/>
                  </a:lnTo>
                  <a:lnTo>
                    <a:pt x="128" y="274"/>
                  </a:lnTo>
                  <a:lnTo>
                    <a:pt x="138" y="267"/>
                  </a:lnTo>
                  <a:lnTo>
                    <a:pt x="149" y="265"/>
                  </a:lnTo>
                  <a:lnTo>
                    <a:pt x="161" y="267"/>
                  </a:lnTo>
                  <a:lnTo>
                    <a:pt x="170" y="274"/>
                  </a:lnTo>
                  <a:lnTo>
                    <a:pt x="177" y="283"/>
                  </a:lnTo>
                  <a:lnTo>
                    <a:pt x="202" y="276"/>
                  </a:lnTo>
                  <a:lnTo>
                    <a:pt x="224" y="263"/>
                  </a:lnTo>
                  <a:lnTo>
                    <a:pt x="223" y="257"/>
                  </a:lnTo>
                  <a:lnTo>
                    <a:pt x="221" y="250"/>
                  </a:lnTo>
                  <a:lnTo>
                    <a:pt x="224" y="238"/>
                  </a:lnTo>
                  <a:lnTo>
                    <a:pt x="229" y="229"/>
                  </a:lnTo>
                  <a:lnTo>
                    <a:pt x="238" y="224"/>
                  </a:lnTo>
                  <a:lnTo>
                    <a:pt x="250" y="221"/>
                  </a:lnTo>
                  <a:lnTo>
                    <a:pt x="257" y="223"/>
                  </a:lnTo>
                  <a:lnTo>
                    <a:pt x="263" y="224"/>
                  </a:lnTo>
                  <a:lnTo>
                    <a:pt x="276" y="202"/>
                  </a:lnTo>
                  <a:lnTo>
                    <a:pt x="283" y="177"/>
                  </a:lnTo>
                  <a:lnTo>
                    <a:pt x="274" y="170"/>
                  </a:lnTo>
                  <a:lnTo>
                    <a:pt x="267" y="161"/>
                  </a:lnTo>
                  <a:lnTo>
                    <a:pt x="265" y="149"/>
                  </a:lnTo>
                  <a:lnTo>
                    <a:pt x="267" y="138"/>
                  </a:lnTo>
                  <a:lnTo>
                    <a:pt x="274" y="128"/>
                  </a:lnTo>
                  <a:lnTo>
                    <a:pt x="283" y="122"/>
                  </a:lnTo>
                  <a:lnTo>
                    <a:pt x="276" y="97"/>
                  </a:lnTo>
                  <a:lnTo>
                    <a:pt x="263" y="75"/>
                  </a:lnTo>
                  <a:lnTo>
                    <a:pt x="257" y="76"/>
                  </a:lnTo>
                  <a:lnTo>
                    <a:pt x="250" y="77"/>
                  </a:lnTo>
                  <a:lnTo>
                    <a:pt x="238" y="75"/>
                  </a:lnTo>
                  <a:lnTo>
                    <a:pt x="229" y="70"/>
                  </a:lnTo>
                  <a:lnTo>
                    <a:pt x="224" y="60"/>
                  </a:lnTo>
                  <a:lnTo>
                    <a:pt x="221" y="49"/>
                  </a:lnTo>
                  <a:lnTo>
                    <a:pt x="223" y="42"/>
                  </a:lnTo>
                  <a:lnTo>
                    <a:pt x="224" y="36"/>
                  </a:lnTo>
                  <a:lnTo>
                    <a:pt x="202" y="22"/>
                  </a:lnTo>
                  <a:lnTo>
                    <a:pt x="177" y="16"/>
                  </a:lnTo>
                  <a:lnTo>
                    <a:pt x="170" y="25"/>
                  </a:lnTo>
                  <a:lnTo>
                    <a:pt x="161" y="32"/>
                  </a:lnTo>
                  <a:lnTo>
                    <a:pt x="149" y="34"/>
                  </a:lnTo>
                  <a:lnTo>
                    <a:pt x="138" y="32"/>
                  </a:lnTo>
                  <a:lnTo>
                    <a:pt x="128" y="25"/>
                  </a:lnTo>
                  <a:lnTo>
                    <a:pt x="122" y="16"/>
                  </a:lnTo>
                  <a:close/>
                  <a:moveTo>
                    <a:pt x="127" y="0"/>
                  </a:moveTo>
                  <a:lnTo>
                    <a:pt x="130" y="0"/>
                  </a:lnTo>
                  <a:lnTo>
                    <a:pt x="132" y="1"/>
                  </a:lnTo>
                  <a:lnTo>
                    <a:pt x="134" y="4"/>
                  </a:lnTo>
                  <a:lnTo>
                    <a:pt x="135" y="7"/>
                  </a:lnTo>
                  <a:lnTo>
                    <a:pt x="136" y="11"/>
                  </a:lnTo>
                  <a:lnTo>
                    <a:pt x="139" y="15"/>
                  </a:lnTo>
                  <a:lnTo>
                    <a:pt x="142" y="17"/>
                  </a:lnTo>
                  <a:lnTo>
                    <a:pt x="145" y="20"/>
                  </a:lnTo>
                  <a:lnTo>
                    <a:pt x="149" y="20"/>
                  </a:lnTo>
                  <a:lnTo>
                    <a:pt x="153" y="20"/>
                  </a:lnTo>
                  <a:lnTo>
                    <a:pt x="157" y="17"/>
                  </a:lnTo>
                  <a:lnTo>
                    <a:pt x="160" y="15"/>
                  </a:lnTo>
                  <a:lnTo>
                    <a:pt x="162" y="11"/>
                  </a:lnTo>
                  <a:lnTo>
                    <a:pt x="164" y="7"/>
                  </a:lnTo>
                  <a:lnTo>
                    <a:pt x="165" y="4"/>
                  </a:lnTo>
                  <a:lnTo>
                    <a:pt x="166" y="1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95" y="5"/>
                  </a:lnTo>
                  <a:lnTo>
                    <a:pt x="219" y="15"/>
                  </a:lnTo>
                  <a:lnTo>
                    <a:pt x="238" y="28"/>
                  </a:lnTo>
                  <a:lnTo>
                    <a:pt x="241" y="30"/>
                  </a:lnTo>
                  <a:lnTo>
                    <a:pt x="242" y="33"/>
                  </a:lnTo>
                  <a:lnTo>
                    <a:pt x="241" y="36"/>
                  </a:lnTo>
                  <a:lnTo>
                    <a:pt x="240" y="38"/>
                  </a:lnTo>
                  <a:lnTo>
                    <a:pt x="237" y="42"/>
                  </a:lnTo>
                  <a:lnTo>
                    <a:pt x="236" y="45"/>
                  </a:lnTo>
                  <a:lnTo>
                    <a:pt x="236" y="49"/>
                  </a:lnTo>
                  <a:lnTo>
                    <a:pt x="237" y="53"/>
                  </a:lnTo>
                  <a:lnTo>
                    <a:pt x="238" y="56"/>
                  </a:lnTo>
                  <a:lnTo>
                    <a:pt x="242" y="60"/>
                  </a:lnTo>
                  <a:lnTo>
                    <a:pt x="246" y="62"/>
                  </a:lnTo>
                  <a:lnTo>
                    <a:pt x="250" y="63"/>
                  </a:lnTo>
                  <a:lnTo>
                    <a:pt x="254" y="63"/>
                  </a:lnTo>
                  <a:lnTo>
                    <a:pt x="257" y="62"/>
                  </a:lnTo>
                  <a:lnTo>
                    <a:pt x="261" y="59"/>
                  </a:lnTo>
                  <a:lnTo>
                    <a:pt x="263" y="58"/>
                  </a:lnTo>
                  <a:lnTo>
                    <a:pt x="266" y="56"/>
                  </a:lnTo>
                  <a:lnTo>
                    <a:pt x="269" y="58"/>
                  </a:lnTo>
                  <a:lnTo>
                    <a:pt x="271" y="60"/>
                  </a:lnTo>
                  <a:lnTo>
                    <a:pt x="284" y="80"/>
                  </a:lnTo>
                  <a:lnTo>
                    <a:pt x="293" y="104"/>
                  </a:lnTo>
                  <a:lnTo>
                    <a:pt x="299" y="127"/>
                  </a:lnTo>
                  <a:lnTo>
                    <a:pt x="299" y="130"/>
                  </a:lnTo>
                  <a:lnTo>
                    <a:pt x="297" y="132"/>
                  </a:lnTo>
                  <a:lnTo>
                    <a:pt x="295" y="134"/>
                  </a:lnTo>
                  <a:lnTo>
                    <a:pt x="292" y="135"/>
                  </a:lnTo>
                  <a:lnTo>
                    <a:pt x="288" y="136"/>
                  </a:lnTo>
                  <a:lnTo>
                    <a:pt x="284" y="139"/>
                  </a:lnTo>
                  <a:lnTo>
                    <a:pt x="282" y="142"/>
                  </a:lnTo>
                  <a:lnTo>
                    <a:pt x="279" y="145"/>
                  </a:lnTo>
                  <a:lnTo>
                    <a:pt x="279" y="149"/>
                  </a:lnTo>
                  <a:lnTo>
                    <a:pt x="279" y="153"/>
                  </a:lnTo>
                  <a:lnTo>
                    <a:pt x="282" y="157"/>
                  </a:lnTo>
                  <a:lnTo>
                    <a:pt x="284" y="160"/>
                  </a:lnTo>
                  <a:lnTo>
                    <a:pt x="288" y="162"/>
                  </a:lnTo>
                  <a:lnTo>
                    <a:pt x="292" y="164"/>
                  </a:lnTo>
                  <a:lnTo>
                    <a:pt x="295" y="165"/>
                  </a:lnTo>
                  <a:lnTo>
                    <a:pt x="297" y="166"/>
                  </a:lnTo>
                  <a:lnTo>
                    <a:pt x="299" y="169"/>
                  </a:lnTo>
                  <a:lnTo>
                    <a:pt x="299" y="172"/>
                  </a:lnTo>
                  <a:lnTo>
                    <a:pt x="293" y="195"/>
                  </a:lnTo>
                  <a:lnTo>
                    <a:pt x="284" y="219"/>
                  </a:lnTo>
                  <a:lnTo>
                    <a:pt x="271" y="238"/>
                  </a:lnTo>
                  <a:lnTo>
                    <a:pt x="269" y="241"/>
                  </a:lnTo>
                  <a:lnTo>
                    <a:pt x="266" y="242"/>
                  </a:lnTo>
                  <a:lnTo>
                    <a:pt x="263" y="241"/>
                  </a:lnTo>
                  <a:lnTo>
                    <a:pt x="261" y="240"/>
                  </a:lnTo>
                  <a:lnTo>
                    <a:pt x="257" y="237"/>
                  </a:lnTo>
                  <a:lnTo>
                    <a:pt x="254" y="236"/>
                  </a:lnTo>
                  <a:lnTo>
                    <a:pt x="250" y="236"/>
                  </a:lnTo>
                  <a:lnTo>
                    <a:pt x="246" y="237"/>
                  </a:lnTo>
                  <a:lnTo>
                    <a:pt x="242" y="238"/>
                  </a:lnTo>
                  <a:lnTo>
                    <a:pt x="238" y="242"/>
                  </a:lnTo>
                  <a:lnTo>
                    <a:pt x="237" y="246"/>
                  </a:lnTo>
                  <a:lnTo>
                    <a:pt x="236" y="250"/>
                  </a:lnTo>
                  <a:lnTo>
                    <a:pt x="236" y="254"/>
                  </a:lnTo>
                  <a:lnTo>
                    <a:pt x="237" y="257"/>
                  </a:lnTo>
                  <a:lnTo>
                    <a:pt x="240" y="261"/>
                  </a:lnTo>
                  <a:lnTo>
                    <a:pt x="241" y="263"/>
                  </a:lnTo>
                  <a:lnTo>
                    <a:pt x="242" y="266"/>
                  </a:lnTo>
                  <a:lnTo>
                    <a:pt x="241" y="269"/>
                  </a:lnTo>
                  <a:lnTo>
                    <a:pt x="238" y="271"/>
                  </a:lnTo>
                  <a:lnTo>
                    <a:pt x="219" y="284"/>
                  </a:lnTo>
                  <a:lnTo>
                    <a:pt x="195" y="293"/>
                  </a:lnTo>
                  <a:lnTo>
                    <a:pt x="172" y="299"/>
                  </a:lnTo>
                  <a:lnTo>
                    <a:pt x="170" y="299"/>
                  </a:lnTo>
                  <a:lnTo>
                    <a:pt x="169" y="299"/>
                  </a:lnTo>
                  <a:lnTo>
                    <a:pt x="166" y="297"/>
                  </a:lnTo>
                  <a:lnTo>
                    <a:pt x="165" y="295"/>
                  </a:lnTo>
                  <a:lnTo>
                    <a:pt x="164" y="292"/>
                  </a:lnTo>
                  <a:lnTo>
                    <a:pt x="162" y="288"/>
                  </a:lnTo>
                  <a:lnTo>
                    <a:pt x="160" y="284"/>
                  </a:lnTo>
                  <a:lnTo>
                    <a:pt x="157" y="282"/>
                  </a:lnTo>
                  <a:lnTo>
                    <a:pt x="153" y="279"/>
                  </a:lnTo>
                  <a:lnTo>
                    <a:pt x="149" y="279"/>
                  </a:lnTo>
                  <a:lnTo>
                    <a:pt x="145" y="279"/>
                  </a:lnTo>
                  <a:lnTo>
                    <a:pt x="142" y="282"/>
                  </a:lnTo>
                  <a:lnTo>
                    <a:pt x="139" y="284"/>
                  </a:lnTo>
                  <a:lnTo>
                    <a:pt x="136" y="288"/>
                  </a:lnTo>
                  <a:lnTo>
                    <a:pt x="135" y="292"/>
                  </a:lnTo>
                  <a:lnTo>
                    <a:pt x="134" y="295"/>
                  </a:lnTo>
                  <a:lnTo>
                    <a:pt x="132" y="297"/>
                  </a:lnTo>
                  <a:lnTo>
                    <a:pt x="130" y="299"/>
                  </a:lnTo>
                  <a:lnTo>
                    <a:pt x="127" y="299"/>
                  </a:lnTo>
                  <a:lnTo>
                    <a:pt x="104" y="293"/>
                  </a:lnTo>
                  <a:lnTo>
                    <a:pt x="80" y="284"/>
                  </a:lnTo>
                  <a:lnTo>
                    <a:pt x="60" y="271"/>
                  </a:lnTo>
                  <a:lnTo>
                    <a:pt x="58" y="269"/>
                  </a:lnTo>
                  <a:lnTo>
                    <a:pt x="56" y="266"/>
                  </a:lnTo>
                  <a:lnTo>
                    <a:pt x="58" y="263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3" y="254"/>
                  </a:lnTo>
                  <a:lnTo>
                    <a:pt x="63" y="250"/>
                  </a:lnTo>
                  <a:lnTo>
                    <a:pt x="62" y="246"/>
                  </a:lnTo>
                  <a:lnTo>
                    <a:pt x="60" y="242"/>
                  </a:lnTo>
                  <a:lnTo>
                    <a:pt x="56" y="238"/>
                  </a:lnTo>
                  <a:lnTo>
                    <a:pt x="53" y="237"/>
                  </a:lnTo>
                  <a:lnTo>
                    <a:pt x="49" y="236"/>
                  </a:lnTo>
                  <a:lnTo>
                    <a:pt x="45" y="236"/>
                  </a:lnTo>
                  <a:lnTo>
                    <a:pt x="42" y="237"/>
                  </a:lnTo>
                  <a:lnTo>
                    <a:pt x="38" y="240"/>
                  </a:lnTo>
                  <a:lnTo>
                    <a:pt x="36" y="241"/>
                  </a:lnTo>
                  <a:lnTo>
                    <a:pt x="33" y="242"/>
                  </a:lnTo>
                  <a:lnTo>
                    <a:pt x="30" y="241"/>
                  </a:lnTo>
                  <a:lnTo>
                    <a:pt x="28" y="238"/>
                  </a:lnTo>
                  <a:lnTo>
                    <a:pt x="15" y="219"/>
                  </a:lnTo>
                  <a:lnTo>
                    <a:pt x="5" y="195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1" y="166"/>
                  </a:lnTo>
                  <a:lnTo>
                    <a:pt x="4" y="165"/>
                  </a:lnTo>
                  <a:lnTo>
                    <a:pt x="7" y="164"/>
                  </a:lnTo>
                  <a:lnTo>
                    <a:pt x="11" y="162"/>
                  </a:lnTo>
                  <a:lnTo>
                    <a:pt x="15" y="160"/>
                  </a:lnTo>
                  <a:lnTo>
                    <a:pt x="17" y="157"/>
                  </a:lnTo>
                  <a:lnTo>
                    <a:pt x="20" y="153"/>
                  </a:lnTo>
                  <a:lnTo>
                    <a:pt x="20" y="149"/>
                  </a:lnTo>
                  <a:lnTo>
                    <a:pt x="20" y="145"/>
                  </a:lnTo>
                  <a:lnTo>
                    <a:pt x="17" y="142"/>
                  </a:lnTo>
                  <a:lnTo>
                    <a:pt x="15" y="139"/>
                  </a:lnTo>
                  <a:lnTo>
                    <a:pt x="11" y="136"/>
                  </a:lnTo>
                  <a:lnTo>
                    <a:pt x="7" y="135"/>
                  </a:lnTo>
                  <a:lnTo>
                    <a:pt x="4" y="134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5" y="104"/>
                  </a:lnTo>
                  <a:lnTo>
                    <a:pt x="15" y="80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3" y="56"/>
                  </a:lnTo>
                  <a:lnTo>
                    <a:pt x="36" y="58"/>
                  </a:lnTo>
                  <a:lnTo>
                    <a:pt x="38" y="59"/>
                  </a:lnTo>
                  <a:lnTo>
                    <a:pt x="42" y="62"/>
                  </a:lnTo>
                  <a:lnTo>
                    <a:pt x="45" y="63"/>
                  </a:lnTo>
                  <a:lnTo>
                    <a:pt x="49" y="63"/>
                  </a:lnTo>
                  <a:lnTo>
                    <a:pt x="53" y="62"/>
                  </a:lnTo>
                  <a:lnTo>
                    <a:pt x="56" y="60"/>
                  </a:lnTo>
                  <a:lnTo>
                    <a:pt x="60" y="56"/>
                  </a:lnTo>
                  <a:lnTo>
                    <a:pt x="62" y="53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2" y="42"/>
                  </a:lnTo>
                  <a:lnTo>
                    <a:pt x="59" y="38"/>
                  </a:lnTo>
                  <a:lnTo>
                    <a:pt x="58" y="36"/>
                  </a:lnTo>
                  <a:lnTo>
                    <a:pt x="56" y="33"/>
                  </a:lnTo>
                  <a:lnTo>
                    <a:pt x="58" y="30"/>
                  </a:lnTo>
                  <a:lnTo>
                    <a:pt x="60" y="28"/>
                  </a:lnTo>
                  <a:lnTo>
                    <a:pt x="80" y="15"/>
                  </a:lnTo>
                  <a:lnTo>
                    <a:pt x="104" y="5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62"/>
            <p:cNvSpPr>
              <a:spLocks noEditPoints="1"/>
            </p:cNvSpPr>
            <p:nvPr/>
          </p:nvSpPr>
          <p:spPr bwMode="auto">
            <a:xfrm>
              <a:off x="1787525" y="1879600"/>
              <a:ext cx="228600" cy="228600"/>
            </a:xfrm>
            <a:custGeom>
              <a:avLst/>
              <a:gdLst>
                <a:gd name="T0" fmla="*/ 72 w 144"/>
                <a:gd name="T1" fmla="*/ 15 h 144"/>
                <a:gd name="T2" fmla="*/ 54 w 144"/>
                <a:gd name="T3" fmla="*/ 17 h 144"/>
                <a:gd name="T4" fmla="*/ 38 w 144"/>
                <a:gd name="T5" fmla="*/ 27 h 144"/>
                <a:gd name="T6" fmla="*/ 27 w 144"/>
                <a:gd name="T7" fmla="*/ 38 h 144"/>
                <a:gd name="T8" fmla="*/ 17 w 144"/>
                <a:gd name="T9" fmla="*/ 54 h 144"/>
                <a:gd name="T10" fmla="*/ 15 w 144"/>
                <a:gd name="T11" fmla="*/ 72 h 144"/>
                <a:gd name="T12" fmla="*/ 17 w 144"/>
                <a:gd name="T13" fmla="*/ 91 h 144"/>
                <a:gd name="T14" fmla="*/ 27 w 144"/>
                <a:gd name="T15" fmla="*/ 106 h 144"/>
                <a:gd name="T16" fmla="*/ 38 w 144"/>
                <a:gd name="T17" fmla="*/ 118 h 144"/>
                <a:gd name="T18" fmla="*/ 54 w 144"/>
                <a:gd name="T19" fmla="*/ 127 h 144"/>
                <a:gd name="T20" fmla="*/ 72 w 144"/>
                <a:gd name="T21" fmla="*/ 130 h 144"/>
                <a:gd name="T22" fmla="*/ 91 w 144"/>
                <a:gd name="T23" fmla="*/ 127 h 144"/>
                <a:gd name="T24" fmla="*/ 106 w 144"/>
                <a:gd name="T25" fmla="*/ 118 h 144"/>
                <a:gd name="T26" fmla="*/ 118 w 144"/>
                <a:gd name="T27" fmla="*/ 106 h 144"/>
                <a:gd name="T28" fmla="*/ 127 w 144"/>
                <a:gd name="T29" fmla="*/ 91 h 144"/>
                <a:gd name="T30" fmla="*/ 130 w 144"/>
                <a:gd name="T31" fmla="*/ 72 h 144"/>
                <a:gd name="T32" fmla="*/ 127 w 144"/>
                <a:gd name="T33" fmla="*/ 54 h 144"/>
                <a:gd name="T34" fmla="*/ 118 w 144"/>
                <a:gd name="T35" fmla="*/ 38 h 144"/>
                <a:gd name="T36" fmla="*/ 106 w 144"/>
                <a:gd name="T37" fmla="*/ 27 h 144"/>
                <a:gd name="T38" fmla="*/ 91 w 144"/>
                <a:gd name="T39" fmla="*/ 17 h 144"/>
                <a:gd name="T40" fmla="*/ 72 w 144"/>
                <a:gd name="T41" fmla="*/ 15 h 144"/>
                <a:gd name="T42" fmla="*/ 72 w 144"/>
                <a:gd name="T43" fmla="*/ 0 h 144"/>
                <a:gd name="T44" fmla="*/ 95 w 144"/>
                <a:gd name="T45" fmla="*/ 4 h 144"/>
                <a:gd name="T46" fmla="*/ 114 w 144"/>
                <a:gd name="T47" fmla="*/ 15 h 144"/>
                <a:gd name="T48" fmla="*/ 130 w 144"/>
                <a:gd name="T49" fmla="*/ 31 h 144"/>
                <a:gd name="T50" fmla="*/ 140 w 144"/>
                <a:gd name="T51" fmla="*/ 50 h 144"/>
                <a:gd name="T52" fmla="*/ 144 w 144"/>
                <a:gd name="T53" fmla="*/ 72 h 144"/>
                <a:gd name="T54" fmla="*/ 140 w 144"/>
                <a:gd name="T55" fmla="*/ 95 h 144"/>
                <a:gd name="T56" fmla="*/ 130 w 144"/>
                <a:gd name="T57" fmla="*/ 114 h 144"/>
                <a:gd name="T58" fmla="*/ 114 w 144"/>
                <a:gd name="T59" fmla="*/ 130 h 144"/>
                <a:gd name="T60" fmla="*/ 95 w 144"/>
                <a:gd name="T61" fmla="*/ 140 h 144"/>
                <a:gd name="T62" fmla="*/ 72 w 144"/>
                <a:gd name="T63" fmla="*/ 144 h 144"/>
                <a:gd name="T64" fmla="*/ 50 w 144"/>
                <a:gd name="T65" fmla="*/ 140 h 144"/>
                <a:gd name="T66" fmla="*/ 31 w 144"/>
                <a:gd name="T67" fmla="*/ 130 h 144"/>
                <a:gd name="T68" fmla="*/ 15 w 144"/>
                <a:gd name="T69" fmla="*/ 114 h 144"/>
                <a:gd name="T70" fmla="*/ 4 w 144"/>
                <a:gd name="T71" fmla="*/ 95 h 144"/>
                <a:gd name="T72" fmla="*/ 0 w 144"/>
                <a:gd name="T73" fmla="*/ 72 h 144"/>
                <a:gd name="T74" fmla="*/ 4 w 144"/>
                <a:gd name="T75" fmla="*/ 50 h 144"/>
                <a:gd name="T76" fmla="*/ 15 w 144"/>
                <a:gd name="T77" fmla="*/ 31 h 144"/>
                <a:gd name="T78" fmla="*/ 31 w 144"/>
                <a:gd name="T79" fmla="*/ 15 h 144"/>
                <a:gd name="T80" fmla="*/ 50 w 144"/>
                <a:gd name="T81" fmla="*/ 4 h 144"/>
                <a:gd name="T82" fmla="*/ 72 w 144"/>
                <a:gd name="T8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144">
                  <a:moveTo>
                    <a:pt x="72" y="15"/>
                  </a:moveTo>
                  <a:lnTo>
                    <a:pt x="54" y="17"/>
                  </a:lnTo>
                  <a:lnTo>
                    <a:pt x="38" y="27"/>
                  </a:lnTo>
                  <a:lnTo>
                    <a:pt x="27" y="38"/>
                  </a:lnTo>
                  <a:lnTo>
                    <a:pt x="17" y="54"/>
                  </a:lnTo>
                  <a:lnTo>
                    <a:pt x="15" y="72"/>
                  </a:lnTo>
                  <a:lnTo>
                    <a:pt x="17" y="91"/>
                  </a:lnTo>
                  <a:lnTo>
                    <a:pt x="27" y="106"/>
                  </a:lnTo>
                  <a:lnTo>
                    <a:pt x="38" y="118"/>
                  </a:lnTo>
                  <a:lnTo>
                    <a:pt x="54" y="127"/>
                  </a:lnTo>
                  <a:lnTo>
                    <a:pt x="72" y="130"/>
                  </a:lnTo>
                  <a:lnTo>
                    <a:pt x="91" y="127"/>
                  </a:lnTo>
                  <a:lnTo>
                    <a:pt x="106" y="118"/>
                  </a:lnTo>
                  <a:lnTo>
                    <a:pt x="118" y="106"/>
                  </a:lnTo>
                  <a:lnTo>
                    <a:pt x="127" y="91"/>
                  </a:lnTo>
                  <a:lnTo>
                    <a:pt x="130" y="72"/>
                  </a:lnTo>
                  <a:lnTo>
                    <a:pt x="127" y="54"/>
                  </a:lnTo>
                  <a:lnTo>
                    <a:pt x="118" y="38"/>
                  </a:lnTo>
                  <a:lnTo>
                    <a:pt x="106" y="27"/>
                  </a:lnTo>
                  <a:lnTo>
                    <a:pt x="91" y="17"/>
                  </a:lnTo>
                  <a:lnTo>
                    <a:pt x="72" y="15"/>
                  </a:lnTo>
                  <a:close/>
                  <a:moveTo>
                    <a:pt x="72" y="0"/>
                  </a:moveTo>
                  <a:lnTo>
                    <a:pt x="95" y="4"/>
                  </a:lnTo>
                  <a:lnTo>
                    <a:pt x="114" y="15"/>
                  </a:lnTo>
                  <a:lnTo>
                    <a:pt x="130" y="31"/>
                  </a:lnTo>
                  <a:lnTo>
                    <a:pt x="140" y="50"/>
                  </a:lnTo>
                  <a:lnTo>
                    <a:pt x="144" y="72"/>
                  </a:lnTo>
                  <a:lnTo>
                    <a:pt x="140" y="95"/>
                  </a:lnTo>
                  <a:lnTo>
                    <a:pt x="130" y="114"/>
                  </a:lnTo>
                  <a:lnTo>
                    <a:pt x="114" y="130"/>
                  </a:lnTo>
                  <a:lnTo>
                    <a:pt x="95" y="140"/>
                  </a:lnTo>
                  <a:lnTo>
                    <a:pt x="72" y="144"/>
                  </a:lnTo>
                  <a:lnTo>
                    <a:pt x="50" y="140"/>
                  </a:lnTo>
                  <a:lnTo>
                    <a:pt x="31" y="130"/>
                  </a:lnTo>
                  <a:lnTo>
                    <a:pt x="15" y="114"/>
                  </a:lnTo>
                  <a:lnTo>
                    <a:pt x="4" y="95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15" y="31"/>
                  </a:lnTo>
                  <a:lnTo>
                    <a:pt x="31" y="15"/>
                  </a:lnTo>
                  <a:lnTo>
                    <a:pt x="50" y="4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Rectangle 63"/>
            <p:cNvSpPr>
              <a:spLocks noChangeArrowheads="1"/>
            </p:cNvSpPr>
            <p:nvPr/>
          </p:nvSpPr>
          <p:spPr bwMode="auto">
            <a:xfrm>
              <a:off x="2074863" y="1801813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Rectangle 64"/>
            <p:cNvSpPr>
              <a:spLocks noChangeArrowheads="1"/>
            </p:cNvSpPr>
            <p:nvPr/>
          </p:nvSpPr>
          <p:spPr bwMode="auto">
            <a:xfrm>
              <a:off x="2074863" y="2166938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Rectangle 65"/>
            <p:cNvSpPr>
              <a:spLocks noChangeArrowheads="1"/>
            </p:cNvSpPr>
            <p:nvPr/>
          </p:nvSpPr>
          <p:spPr bwMode="auto">
            <a:xfrm>
              <a:off x="1892300" y="1731963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Rectangle 66"/>
            <p:cNvSpPr>
              <a:spLocks noChangeArrowheads="1"/>
            </p:cNvSpPr>
            <p:nvPr/>
          </p:nvSpPr>
          <p:spPr bwMode="auto">
            <a:xfrm>
              <a:off x="1892300" y="2235200"/>
              <a:ext cx="22225" cy="23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Rectangle 67"/>
            <p:cNvSpPr>
              <a:spLocks noChangeArrowheads="1"/>
            </p:cNvSpPr>
            <p:nvPr/>
          </p:nvSpPr>
          <p:spPr bwMode="auto">
            <a:xfrm>
              <a:off x="1709738" y="1801813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68"/>
            <p:cNvSpPr>
              <a:spLocks noChangeArrowheads="1"/>
            </p:cNvSpPr>
            <p:nvPr/>
          </p:nvSpPr>
          <p:spPr bwMode="auto">
            <a:xfrm>
              <a:off x="1639888" y="1984375"/>
              <a:ext cx="23813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69"/>
            <p:cNvSpPr>
              <a:spLocks noChangeArrowheads="1"/>
            </p:cNvSpPr>
            <p:nvPr/>
          </p:nvSpPr>
          <p:spPr bwMode="auto">
            <a:xfrm>
              <a:off x="2143125" y="1984375"/>
              <a:ext cx="23813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Rectangle 70"/>
            <p:cNvSpPr>
              <a:spLocks noChangeArrowheads="1"/>
            </p:cNvSpPr>
            <p:nvPr/>
          </p:nvSpPr>
          <p:spPr bwMode="auto">
            <a:xfrm>
              <a:off x="1709738" y="2166938"/>
              <a:ext cx="222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71"/>
            <p:cNvSpPr>
              <a:spLocks noEditPoints="1"/>
            </p:cNvSpPr>
            <p:nvPr/>
          </p:nvSpPr>
          <p:spPr bwMode="auto">
            <a:xfrm>
              <a:off x="1582738" y="1674813"/>
              <a:ext cx="639763" cy="639763"/>
            </a:xfrm>
            <a:custGeom>
              <a:avLst/>
              <a:gdLst>
                <a:gd name="T0" fmla="*/ 163 w 403"/>
                <a:gd name="T1" fmla="*/ 18 h 403"/>
                <a:gd name="T2" fmla="*/ 97 w 403"/>
                <a:gd name="T3" fmla="*/ 46 h 403"/>
                <a:gd name="T4" fmla="*/ 46 w 403"/>
                <a:gd name="T5" fmla="*/ 97 h 403"/>
                <a:gd name="T6" fmla="*/ 18 w 403"/>
                <a:gd name="T7" fmla="*/ 163 h 403"/>
                <a:gd name="T8" fmla="*/ 18 w 403"/>
                <a:gd name="T9" fmla="*/ 239 h 403"/>
                <a:gd name="T10" fmla="*/ 46 w 403"/>
                <a:gd name="T11" fmla="*/ 306 h 403"/>
                <a:gd name="T12" fmla="*/ 97 w 403"/>
                <a:gd name="T13" fmla="*/ 357 h 403"/>
                <a:gd name="T14" fmla="*/ 163 w 403"/>
                <a:gd name="T15" fmla="*/ 385 h 403"/>
                <a:gd name="T16" fmla="*/ 239 w 403"/>
                <a:gd name="T17" fmla="*/ 385 h 403"/>
                <a:gd name="T18" fmla="*/ 306 w 403"/>
                <a:gd name="T19" fmla="*/ 357 h 403"/>
                <a:gd name="T20" fmla="*/ 357 w 403"/>
                <a:gd name="T21" fmla="*/ 306 h 403"/>
                <a:gd name="T22" fmla="*/ 385 w 403"/>
                <a:gd name="T23" fmla="*/ 239 h 403"/>
                <a:gd name="T24" fmla="*/ 385 w 403"/>
                <a:gd name="T25" fmla="*/ 163 h 403"/>
                <a:gd name="T26" fmla="*/ 357 w 403"/>
                <a:gd name="T27" fmla="*/ 97 h 403"/>
                <a:gd name="T28" fmla="*/ 306 w 403"/>
                <a:gd name="T29" fmla="*/ 46 h 403"/>
                <a:gd name="T30" fmla="*/ 239 w 403"/>
                <a:gd name="T31" fmla="*/ 18 h 403"/>
                <a:gd name="T32" fmla="*/ 201 w 403"/>
                <a:gd name="T33" fmla="*/ 0 h 403"/>
                <a:gd name="T34" fmla="*/ 280 w 403"/>
                <a:gd name="T35" fmla="*/ 16 h 403"/>
                <a:gd name="T36" fmla="*/ 344 w 403"/>
                <a:gd name="T37" fmla="*/ 59 h 403"/>
                <a:gd name="T38" fmla="*/ 387 w 403"/>
                <a:gd name="T39" fmla="*/ 123 h 403"/>
                <a:gd name="T40" fmla="*/ 403 w 403"/>
                <a:gd name="T41" fmla="*/ 201 h 403"/>
                <a:gd name="T42" fmla="*/ 387 w 403"/>
                <a:gd name="T43" fmla="*/ 280 h 403"/>
                <a:gd name="T44" fmla="*/ 344 w 403"/>
                <a:gd name="T45" fmla="*/ 344 h 403"/>
                <a:gd name="T46" fmla="*/ 280 w 403"/>
                <a:gd name="T47" fmla="*/ 387 h 403"/>
                <a:gd name="T48" fmla="*/ 201 w 403"/>
                <a:gd name="T49" fmla="*/ 403 h 403"/>
                <a:gd name="T50" fmla="*/ 123 w 403"/>
                <a:gd name="T51" fmla="*/ 387 h 403"/>
                <a:gd name="T52" fmla="*/ 59 w 403"/>
                <a:gd name="T53" fmla="*/ 344 h 403"/>
                <a:gd name="T54" fmla="*/ 16 w 403"/>
                <a:gd name="T55" fmla="*/ 280 h 403"/>
                <a:gd name="T56" fmla="*/ 0 w 403"/>
                <a:gd name="T57" fmla="*/ 201 h 403"/>
                <a:gd name="T58" fmla="*/ 16 w 403"/>
                <a:gd name="T59" fmla="*/ 123 h 403"/>
                <a:gd name="T60" fmla="*/ 59 w 403"/>
                <a:gd name="T61" fmla="*/ 59 h 403"/>
                <a:gd name="T62" fmla="*/ 123 w 403"/>
                <a:gd name="T63" fmla="*/ 16 h 403"/>
                <a:gd name="T64" fmla="*/ 201 w 403"/>
                <a:gd name="T65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3" h="403">
                  <a:moveTo>
                    <a:pt x="201" y="14"/>
                  </a:moveTo>
                  <a:lnTo>
                    <a:pt x="163" y="18"/>
                  </a:lnTo>
                  <a:lnTo>
                    <a:pt x="128" y="29"/>
                  </a:lnTo>
                  <a:lnTo>
                    <a:pt x="97" y="46"/>
                  </a:lnTo>
                  <a:lnTo>
                    <a:pt x="69" y="69"/>
                  </a:lnTo>
                  <a:lnTo>
                    <a:pt x="46" y="97"/>
                  </a:lnTo>
                  <a:lnTo>
                    <a:pt x="29" y="128"/>
                  </a:lnTo>
                  <a:lnTo>
                    <a:pt x="18" y="163"/>
                  </a:lnTo>
                  <a:lnTo>
                    <a:pt x="14" y="201"/>
                  </a:lnTo>
                  <a:lnTo>
                    <a:pt x="18" y="239"/>
                  </a:lnTo>
                  <a:lnTo>
                    <a:pt x="29" y="275"/>
                  </a:lnTo>
                  <a:lnTo>
                    <a:pt x="46" y="306"/>
                  </a:lnTo>
                  <a:lnTo>
                    <a:pt x="69" y="334"/>
                  </a:lnTo>
                  <a:lnTo>
                    <a:pt x="97" y="357"/>
                  </a:lnTo>
                  <a:lnTo>
                    <a:pt x="128" y="374"/>
                  </a:lnTo>
                  <a:lnTo>
                    <a:pt x="163" y="385"/>
                  </a:lnTo>
                  <a:lnTo>
                    <a:pt x="201" y="389"/>
                  </a:lnTo>
                  <a:lnTo>
                    <a:pt x="239" y="385"/>
                  </a:lnTo>
                  <a:lnTo>
                    <a:pt x="275" y="374"/>
                  </a:lnTo>
                  <a:lnTo>
                    <a:pt x="306" y="357"/>
                  </a:lnTo>
                  <a:lnTo>
                    <a:pt x="334" y="334"/>
                  </a:lnTo>
                  <a:lnTo>
                    <a:pt x="357" y="306"/>
                  </a:lnTo>
                  <a:lnTo>
                    <a:pt x="374" y="275"/>
                  </a:lnTo>
                  <a:lnTo>
                    <a:pt x="385" y="239"/>
                  </a:lnTo>
                  <a:lnTo>
                    <a:pt x="389" y="201"/>
                  </a:lnTo>
                  <a:lnTo>
                    <a:pt x="385" y="163"/>
                  </a:lnTo>
                  <a:lnTo>
                    <a:pt x="374" y="128"/>
                  </a:lnTo>
                  <a:lnTo>
                    <a:pt x="357" y="97"/>
                  </a:lnTo>
                  <a:lnTo>
                    <a:pt x="334" y="69"/>
                  </a:lnTo>
                  <a:lnTo>
                    <a:pt x="306" y="46"/>
                  </a:lnTo>
                  <a:lnTo>
                    <a:pt x="275" y="29"/>
                  </a:lnTo>
                  <a:lnTo>
                    <a:pt x="239" y="18"/>
                  </a:lnTo>
                  <a:lnTo>
                    <a:pt x="201" y="14"/>
                  </a:lnTo>
                  <a:close/>
                  <a:moveTo>
                    <a:pt x="201" y="0"/>
                  </a:moveTo>
                  <a:lnTo>
                    <a:pt x="242" y="4"/>
                  </a:lnTo>
                  <a:lnTo>
                    <a:pt x="280" y="16"/>
                  </a:lnTo>
                  <a:lnTo>
                    <a:pt x="314" y="34"/>
                  </a:lnTo>
                  <a:lnTo>
                    <a:pt x="344" y="59"/>
                  </a:lnTo>
                  <a:lnTo>
                    <a:pt x="369" y="89"/>
                  </a:lnTo>
                  <a:lnTo>
                    <a:pt x="387" y="123"/>
                  </a:lnTo>
                  <a:lnTo>
                    <a:pt x="399" y="161"/>
                  </a:lnTo>
                  <a:lnTo>
                    <a:pt x="403" y="201"/>
                  </a:lnTo>
                  <a:lnTo>
                    <a:pt x="399" y="242"/>
                  </a:lnTo>
                  <a:lnTo>
                    <a:pt x="387" y="280"/>
                  </a:lnTo>
                  <a:lnTo>
                    <a:pt x="369" y="314"/>
                  </a:lnTo>
                  <a:lnTo>
                    <a:pt x="344" y="344"/>
                  </a:lnTo>
                  <a:lnTo>
                    <a:pt x="314" y="369"/>
                  </a:lnTo>
                  <a:lnTo>
                    <a:pt x="280" y="387"/>
                  </a:lnTo>
                  <a:lnTo>
                    <a:pt x="242" y="399"/>
                  </a:lnTo>
                  <a:lnTo>
                    <a:pt x="201" y="403"/>
                  </a:lnTo>
                  <a:lnTo>
                    <a:pt x="161" y="399"/>
                  </a:lnTo>
                  <a:lnTo>
                    <a:pt x="123" y="387"/>
                  </a:lnTo>
                  <a:lnTo>
                    <a:pt x="89" y="369"/>
                  </a:lnTo>
                  <a:lnTo>
                    <a:pt x="59" y="344"/>
                  </a:lnTo>
                  <a:lnTo>
                    <a:pt x="34" y="314"/>
                  </a:lnTo>
                  <a:lnTo>
                    <a:pt x="16" y="280"/>
                  </a:lnTo>
                  <a:lnTo>
                    <a:pt x="4" y="242"/>
                  </a:lnTo>
                  <a:lnTo>
                    <a:pt x="0" y="201"/>
                  </a:lnTo>
                  <a:lnTo>
                    <a:pt x="4" y="161"/>
                  </a:lnTo>
                  <a:lnTo>
                    <a:pt x="16" y="123"/>
                  </a:lnTo>
                  <a:lnTo>
                    <a:pt x="34" y="89"/>
                  </a:lnTo>
                  <a:lnTo>
                    <a:pt x="59" y="59"/>
                  </a:lnTo>
                  <a:lnTo>
                    <a:pt x="89" y="34"/>
                  </a:lnTo>
                  <a:lnTo>
                    <a:pt x="123" y="16"/>
                  </a:lnTo>
                  <a:lnTo>
                    <a:pt x="161" y="4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72"/>
            <p:cNvSpPr>
              <a:spLocks noEditPoints="1"/>
            </p:cNvSpPr>
            <p:nvPr/>
          </p:nvSpPr>
          <p:spPr bwMode="auto">
            <a:xfrm>
              <a:off x="1536700" y="1628775"/>
              <a:ext cx="731838" cy="731838"/>
            </a:xfrm>
            <a:custGeom>
              <a:avLst/>
              <a:gdLst>
                <a:gd name="T0" fmla="*/ 191 w 461"/>
                <a:gd name="T1" fmla="*/ 18 h 461"/>
                <a:gd name="T2" fmla="*/ 122 w 461"/>
                <a:gd name="T3" fmla="*/ 45 h 461"/>
                <a:gd name="T4" fmla="*/ 65 w 461"/>
                <a:gd name="T5" fmla="*/ 92 h 461"/>
                <a:gd name="T6" fmla="*/ 27 w 461"/>
                <a:gd name="T7" fmla="*/ 154 h 461"/>
                <a:gd name="T8" fmla="*/ 14 w 461"/>
                <a:gd name="T9" fmla="*/ 230 h 461"/>
                <a:gd name="T10" fmla="*/ 27 w 461"/>
                <a:gd name="T11" fmla="*/ 306 h 461"/>
                <a:gd name="T12" fmla="*/ 65 w 461"/>
                <a:gd name="T13" fmla="*/ 369 h 461"/>
                <a:gd name="T14" fmla="*/ 122 w 461"/>
                <a:gd name="T15" fmla="*/ 416 h 461"/>
                <a:gd name="T16" fmla="*/ 191 w 461"/>
                <a:gd name="T17" fmla="*/ 442 h 461"/>
                <a:gd name="T18" fmla="*/ 270 w 461"/>
                <a:gd name="T19" fmla="*/ 442 h 461"/>
                <a:gd name="T20" fmla="*/ 339 w 461"/>
                <a:gd name="T21" fmla="*/ 416 h 461"/>
                <a:gd name="T22" fmla="*/ 395 w 461"/>
                <a:gd name="T23" fmla="*/ 369 h 461"/>
                <a:gd name="T24" fmla="*/ 433 w 461"/>
                <a:gd name="T25" fmla="*/ 306 h 461"/>
                <a:gd name="T26" fmla="*/ 446 w 461"/>
                <a:gd name="T27" fmla="*/ 230 h 461"/>
                <a:gd name="T28" fmla="*/ 433 w 461"/>
                <a:gd name="T29" fmla="*/ 154 h 461"/>
                <a:gd name="T30" fmla="*/ 395 w 461"/>
                <a:gd name="T31" fmla="*/ 92 h 461"/>
                <a:gd name="T32" fmla="*/ 339 w 461"/>
                <a:gd name="T33" fmla="*/ 45 h 461"/>
                <a:gd name="T34" fmla="*/ 270 w 461"/>
                <a:gd name="T35" fmla="*/ 18 h 461"/>
                <a:gd name="T36" fmla="*/ 230 w 461"/>
                <a:gd name="T37" fmla="*/ 0 h 461"/>
                <a:gd name="T38" fmla="*/ 310 w 461"/>
                <a:gd name="T39" fmla="*/ 14 h 461"/>
                <a:gd name="T40" fmla="*/ 378 w 461"/>
                <a:gd name="T41" fmla="*/ 54 h 461"/>
                <a:gd name="T42" fmla="*/ 429 w 461"/>
                <a:gd name="T43" fmla="*/ 114 h 461"/>
                <a:gd name="T44" fmla="*/ 457 w 461"/>
                <a:gd name="T45" fmla="*/ 189 h 461"/>
                <a:gd name="T46" fmla="*/ 457 w 461"/>
                <a:gd name="T47" fmla="*/ 272 h 461"/>
                <a:gd name="T48" fmla="*/ 429 w 461"/>
                <a:gd name="T49" fmla="*/ 347 h 461"/>
                <a:gd name="T50" fmla="*/ 378 w 461"/>
                <a:gd name="T51" fmla="*/ 407 h 461"/>
                <a:gd name="T52" fmla="*/ 310 w 461"/>
                <a:gd name="T53" fmla="*/ 446 h 461"/>
                <a:gd name="T54" fmla="*/ 230 w 461"/>
                <a:gd name="T55" fmla="*/ 461 h 461"/>
                <a:gd name="T56" fmla="*/ 151 w 461"/>
                <a:gd name="T57" fmla="*/ 446 h 461"/>
                <a:gd name="T58" fmla="*/ 82 w 461"/>
                <a:gd name="T59" fmla="*/ 407 h 461"/>
                <a:gd name="T60" fmla="*/ 31 w 461"/>
                <a:gd name="T61" fmla="*/ 347 h 461"/>
                <a:gd name="T62" fmla="*/ 4 w 461"/>
                <a:gd name="T63" fmla="*/ 272 h 461"/>
                <a:gd name="T64" fmla="*/ 4 w 461"/>
                <a:gd name="T65" fmla="*/ 189 h 461"/>
                <a:gd name="T66" fmla="*/ 31 w 461"/>
                <a:gd name="T67" fmla="*/ 114 h 461"/>
                <a:gd name="T68" fmla="*/ 82 w 461"/>
                <a:gd name="T69" fmla="*/ 54 h 461"/>
                <a:gd name="T70" fmla="*/ 151 w 461"/>
                <a:gd name="T71" fmla="*/ 14 h 461"/>
                <a:gd name="T72" fmla="*/ 230 w 461"/>
                <a:gd name="T73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1" h="461">
                  <a:moveTo>
                    <a:pt x="230" y="14"/>
                  </a:moveTo>
                  <a:lnTo>
                    <a:pt x="191" y="18"/>
                  </a:lnTo>
                  <a:lnTo>
                    <a:pt x="154" y="27"/>
                  </a:lnTo>
                  <a:lnTo>
                    <a:pt x="122" y="45"/>
                  </a:lnTo>
                  <a:lnTo>
                    <a:pt x="92" y="65"/>
                  </a:lnTo>
                  <a:lnTo>
                    <a:pt x="65" y="92"/>
                  </a:lnTo>
                  <a:lnTo>
                    <a:pt x="45" y="122"/>
                  </a:lnTo>
                  <a:lnTo>
                    <a:pt x="27" y="154"/>
                  </a:lnTo>
                  <a:lnTo>
                    <a:pt x="18" y="191"/>
                  </a:lnTo>
                  <a:lnTo>
                    <a:pt x="14" y="230"/>
                  </a:lnTo>
                  <a:lnTo>
                    <a:pt x="18" y="270"/>
                  </a:lnTo>
                  <a:lnTo>
                    <a:pt x="27" y="306"/>
                  </a:lnTo>
                  <a:lnTo>
                    <a:pt x="45" y="339"/>
                  </a:lnTo>
                  <a:lnTo>
                    <a:pt x="65" y="369"/>
                  </a:lnTo>
                  <a:lnTo>
                    <a:pt x="92" y="395"/>
                  </a:lnTo>
                  <a:lnTo>
                    <a:pt x="122" y="416"/>
                  </a:lnTo>
                  <a:lnTo>
                    <a:pt x="154" y="433"/>
                  </a:lnTo>
                  <a:lnTo>
                    <a:pt x="191" y="442"/>
                  </a:lnTo>
                  <a:lnTo>
                    <a:pt x="230" y="446"/>
                  </a:lnTo>
                  <a:lnTo>
                    <a:pt x="270" y="442"/>
                  </a:lnTo>
                  <a:lnTo>
                    <a:pt x="306" y="433"/>
                  </a:lnTo>
                  <a:lnTo>
                    <a:pt x="339" y="416"/>
                  </a:lnTo>
                  <a:lnTo>
                    <a:pt x="369" y="395"/>
                  </a:lnTo>
                  <a:lnTo>
                    <a:pt x="395" y="369"/>
                  </a:lnTo>
                  <a:lnTo>
                    <a:pt x="416" y="339"/>
                  </a:lnTo>
                  <a:lnTo>
                    <a:pt x="433" y="306"/>
                  </a:lnTo>
                  <a:lnTo>
                    <a:pt x="442" y="270"/>
                  </a:lnTo>
                  <a:lnTo>
                    <a:pt x="446" y="230"/>
                  </a:lnTo>
                  <a:lnTo>
                    <a:pt x="442" y="191"/>
                  </a:lnTo>
                  <a:lnTo>
                    <a:pt x="433" y="154"/>
                  </a:lnTo>
                  <a:lnTo>
                    <a:pt x="416" y="122"/>
                  </a:lnTo>
                  <a:lnTo>
                    <a:pt x="395" y="92"/>
                  </a:lnTo>
                  <a:lnTo>
                    <a:pt x="369" y="65"/>
                  </a:lnTo>
                  <a:lnTo>
                    <a:pt x="339" y="45"/>
                  </a:lnTo>
                  <a:lnTo>
                    <a:pt x="306" y="27"/>
                  </a:lnTo>
                  <a:lnTo>
                    <a:pt x="270" y="18"/>
                  </a:lnTo>
                  <a:lnTo>
                    <a:pt x="230" y="14"/>
                  </a:lnTo>
                  <a:close/>
                  <a:moveTo>
                    <a:pt x="230" y="0"/>
                  </a:moveTo>
                  <a:lnTo>
                    <a:pt x="272" y="4"/>
                  </a:lnTo>
                  <a:lnTo>
                    <a:pt x="310" y="14"/>
                  </a:lnTo>
                  <a:lnTo>
                    <a:pt x="347" y="31"/>
                  </a:lnTo>
                  <a:lnTo>
                    <a:pt x="378" y="54"/>
                  </a:lnTo>
                  <a:lnTo>
                    <a:pt x="407" y="82"/>
                  </a:lnTo>
                  <a:lnTo>
                    <a:pt x="429" y="114"/>
                  </a:lnTo>
                  <a:lnTo>
                    <a:pt x="446" y="151"/>
                  </a:lnTo>
                  <a:lnTo>
                    <a:pt x="457" y="189"/>
                  </a:lnTo>
                  <a:lnTo>
                    <a:pt x="461" y="230"/>
                  </a:lnTo>
                  <a:lnTo>
                    <a:pt x="457" y="272"/>
                  </a:lnTo>
                  <a:lnTo>
                    <a:pt x="446" y="310"/>
                  </a:lnTo>
                  <a:lnTo>
                    <a:pt x="429" y="347"/>
                  </a:lnTo>
                  <a:lnTo>
                    <a:pt x="407" y="378"/>
                  </a:lnTo>
                  <a:lnTo>
                    <a:pt x="378" y="407"/>
                  </a:lnTo>
                  <a:lnTo>
                    <a:pt x="347" y="429"/>
                  </a:lnTo>
                  <a:lnTo>
                    <a:pt x="310" y="446"/>
                  </a:lnTo>
                  <a:lnTo>
                    <a:pt x="272" y="457"/>
                  </a:lnTo>
                  <a:lnTo>
                    <a:pt x="230" y="461"/>
                  </a:lnTo>
                  <a:lnTo>
                    <a:pt x="189" y="457"/>
                  </a:lnTo>
                  <a:lnTo>
                    <a:pt x="151" y="446"/>
                  </a:lnTo>
                  <a:lnTo>
                    <a:pt x="114" y="429"/>
                  </a:lnTo>
                  <a:lnTo>
                    <a:pt x="82" y="407"/>
                  </a:lnTo>
                  <a:lnTo>
                    <a:pt x="54" y="378"/>
                  </a:lnTo>
                  <a:lnTo>
                    <a:pt x="31" y="347"/>
                  </a:lnTo>
                  <a:lnTo>
                    <a:pt x="14" y="310"/>
                  </a:lnTo>
                  <a:lnTo>
                    <a:pt x="4" y="272"/>
                  </a:lnTo>
                  <a:lnTo>
                    <a:pt x="0" y="230"/>
                  </a:lnTo>
                  <a:lnTo>
                    <a:pt x="4" y="189"/>
                  </a:lnTo>
                  <a:lnTo>
                    <a:pt x="14" y="151"/>
                  </a:lnTo>
                  <a:lnTo>
                    <a:pt x="31" y="114"/>
                  </a:lnTo>
                  <a:lnTo>
                    <a:pt x="54" y="82"/>
                  </a:lnTo>
                  <a:lnTo>
                    <a:pt x="82" y="54"/>
                  </a:lnTo>
                  <a:lnTo>
                    <a:pt x="114" y="31"/>
                  </a:lnTo>
                  <a:lnTo>
                    <a:pt x="151" y="14"/>
                  </a:lnTo>
                  <a:lnTo>
                    <a:pt x="189" y="4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29913" y="5441919"/>
            <a:ext cx="684006" cy="607413"/>
            <a:chOff x="5179292" y="4038600"/>
            <a:chExt cx="731837" cy="733426"/>
          </a:xfrm>
          <a:solidFill>
            <a:schemeClr val="bg1"/>
          </a:solidFill>
        </p:grpSpPr>
        <p:sp>
          <p:nvSpPr>
            <p:cNvPr id="61" name="Rectangle 690"/>
            <p:cNvSpPr>
              <a:spLocks noChangeArrowheads="1"/>
            </p:cNvSpPr>
            <p:nvPr/>
          </p:nvSpPr>
          <p:spPr bwMode="auto">
            <a:xfrm>
              <a:off x="5715867" y="4703763"/>
              <a:ext cx="182563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691"/>
            <p:cNvSpPr>
              <a:spLocks/>
            </p:cNvSpPr>
            <p:nvPr/>
          </p:nvSpPr>
          <p:spPr bwMode="auto">
            <a:xfrm>
              <a:off x="5841279" y="4656138"/>
              <a:ext cx="69850" cy="115888"/>
            </a:xfrm>
            <a:custGeom>
              <a:avLst/>
              <a:gdLst>
                <a:gd name="T0" fmla="*/ 8 w 44"/>
                <a:gd name="T1" fmla="*/ 0 h 73"/>
                <a:gd name="T2" fmla="*/ 10 w 44"/>
                <a:gd name="T3" fmla="*/ 1 h 73"/>
                <a:gd name="T4" fmla="*/ 13 w 44"/>
                <a:gd name="T5" fmla="*/ 3 h 73"/>
                <a:gd name="T6" fmla="*/ 42 w 44"/>
                <a:gd name="T7" fmla="*/ 31 h 73"/>
                <a:gd name="T8" fmla="*/ 43 w 44"/>
                <a:gd name="T9" fmla="*/ 34 h 73"/>
                <a:gd name="T10" fmla="*/ 44 w 44"/>
                <a:gd name="T11" fmla="*/ 37 h 73"/>
                <a:gd name="T12" fmla="*/ 43 w 44"/>
                <a:gd name="T13" fmla="*/ 39 h 73"/>
                <a:gd name="T14" fmla="*/ 42 w 44"/>
                <a:gd name="T15" fmla="*/ 42 h 73"/>
                <a:gd name="T16" fmla="*/ 13 w 44"/>
                <a:gd name="T17" fmla="*/ 71 h 73"/>
                <a:gd name="T18" fmla="*/ 10 w 44"/>
                <a:gd name="T19" fmla="*/ 72 h 73"/>
                <a:gd name="T20" fmla="*/ 8 w 44"/>
                <a:gd name="T21" fmla="*/ 73 h 73"/>
                <a:gd name="T22" fmla="*/ 5 w 44"/>
                <a:gd name="T23" fmla="*/ 72 h 73"/>
                <a:gd name="T24" fmla="*/ 2 w 44"/>
                <a:gd name="T25" fmla="*/ 71 h 73"/>
                <a:gd name="T26" fmla="*/ 1 w 44"/>
                <a:gd name="T27" fmla="*/ 68 h 73"/>
                <a:gd name="T28" fmla="*/ 0 w 44"/>
                <a:gd name="T29" fmla="*/ 65 h 73"/>
                <a:gd name="T30" fmla="*/ 1 w 44"/>
                <a:gd name="T31" fmla="*/ 63 h 73"/>
                <a:gd name="T32" fmla="*/ 2 w 44"/>
                <a:gd name="T33" fmla="*/ 60 h 73"/>
                <a:gd name="T34" fmla="*/ 26 w 44"/>
                <a:gd name="T35" fmla="*/ 37 h 73"/>
                <a:gd name="T36" fmla="*/ 2 w 44"/>
                <a:gd name="T37" fmla="*/ 13 h 73"/>
                <a:gd name="T38" fmla="*/ 1 w 44"/>
                <a:gd name="T39" fmla="*/ 10 h 73"/>
                <a:gd name="T40" fmla="*/ 0 w 44"/>
                <a:gd name="T41" fmla="*/ 8 h 73"/>
                <a:gd name="T42" fmla="*/ 1 w 44"/>
                <a:gd name="T43" fmla="*/ 5 h 73"/>
                <a:gd name="T44" fmla="*/ 2 w 44"/>
                <a:gd name="T45" fmla="*/ 3 h 73"/>
                <a:gd name="T46" fmla="*/ 5 w 44"/>
                <a:gd name="T47" fmla="*/ 1 h 73"/>
                <a:gd name="T48" fmla="*/ 8 w 44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73">
                  <a:moveTo>
                    <a:pt x="8" y="0"/>
                  </a:moveTo>
                  <a:lnTo>
                    <a:pt x="10" y="1"/>
                  </a:lnTo>
                  <a:lnTo>
                    <a:pt x="13" y="3"/>
                  </a:lnTo>
                  <a:lnTo>
                    <a:pt x="42" y="31"/>
                  </a:lnTo>
                  <a:lnTo>
                    <a:pt x="43" y="34"/>
                  </a:lnTo>
                  <a:lnTo>
                    <a:pt x="44" y="37"/>
                  </a:lnTo>
                  <a:lnTo>
                    <a:pt x="43" y="39"/>
                  </a:lnTo>
                  <a:lnTo>
                    <a:pt x="42" y="42"/>
                  </a:lnTo>
                  <a:lnTo>
                    <a:pt x="13" y="71"/>
                  </a:lnTo>
                  <a:lnTo>
                    <a:pt x="10" y="72"/>
                  </a:lnTo>
                  <a:lnTo>
                    <a:pt x="8" y="73"/>
                  </a:lnTo>
                  <a:lnTo>
                    <a:pt x="5" y="72"/>
                  </a:lnTo>
                  <a:lnTo>
                    <a:pt x="2" y="71"/>
                  </a:lnTo>
                  <a:lnTo>
                    <a:pt x="1" y="68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2" y="60"/>
                  </a:lnTo>
                  <a:lnTo>
                    <a:pt x="26" y="37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692"/>
            <p:cNvSpPr>
              <a:spLocks/>
            </p:cNvSpPr>
            <p:nvPr/>
          </p:nvSpPr>
          <p:spPr bwMode="auto">
            <a:xfrm>
              <a:off x="5533304" y="4038600"/>
              <a:ext cx="68263" cy="114300"/>
            </a:xfrm>
            <a:custGeom>
              <a:avLst/>
              <a:gdLst>
                <a:gd name="T0" fmla="*/ 37 w 43"/>
                <a:gd name="T1" fmla="*/ 0 h 72"/>
                <a:gd name="T2" fmla="*/ 39 w 43"/>
                <a:gd name="T3" fmla="*/ 1 h 72"/>
                <a:gd name="T4" fmla="*/ 41 w 43"/>
                <a:gd name="T5" fmla="*/ 3 h 72"/>
                <a:gd name="T6" fmla="*/ 43 w 43"/>
                <a:gd name="T7" fmla="*/ 5 h 72"/>
                <a:gd name="T8" fmla="*/ 43 w 43"/>
                <a:gd name="T9" fmla="*/ 8 h 72"/>
                <a:gd name="T10" fmla="*/ 43 w 43"/>
                <a:gd name="T11" fmla="*/ 11 h 72"/>
                <a:gd name="T12" fmla="*/ 41 w 43"/>
                <a:gd name="T13" fmla="*/ 13 h 72"/>
                <a:gd name="T14" fmla="*/ 17 w 43"/>
                <a:gd name="T15" fmla="*/ 37 h 72"/>
                <a:gd name="T16" fmla="*/ 41 w 43"/>
                <a:gd name="T17" fmla="*/ 60 h 72"/>
                <a:gd name="T18" fmla="*/ 43 w 43"/>
                <a:gd name="T19" fmla="*/ 63 h 72"/>
                <a:gd name="T20" fmla="*/ 43 w 43"/>
                <a:gd name="T21" fmla="*/ 66 h 72"/>
                <a:gd name="T22" fmla="*/ 43 w 43"/>
                <a:gd name="T23" fmla="*/ 68 h 72"/>
                <a:gd name="T24" fmla="*/ 41 w 43"/>
                <a:gd name="T25" fmla="*/ 71 h 72"/>
                <a:gd name="T26" fmla="*/ 39 w 43"/>
                <a:gd name="T27" fmla="*/ 72 h 72"/>
                <a:gd name="T28" fmla="*/ 37 w 43"/>
                <a:gd name="T29" fmla="*/ 72 h 72"/>
                <a:gd name="T30" fmla="*/ 33 w 43"/>
                <a:gd name="T31" fmla="*/ 72 h 72"/>
                <a:gd name="T32" fmla="*/ 31 w 43"/>
                <a:gd name="T33" fmla="*/ 71 h 72"/>
                <a:gd name="T34" fmla="*/ 3 w 43"/>
                <a:gd name="T35" fmla="*/ 42 h 72"/>
                <a:gd name="T36" fmla="*/ 0 w 43"/>
                <a:gd name="T37" fmla="*/ 39 h 72"/>
                <a:gd name="T38" fmla="*/ 0 w 43"/>
                <a:gd name="T39" fmla="*/ 37 h 72"/>
                <a:gd name="T40" fmla="*/ 0 w 43"/>
                <a:gd name="T41" fmla="*/ 34 h 72"/>
                <a:gd name="T42" fmla="*/ 3 w 43"/>
                <a:gd name="T43" fmla="*/ 32 h 72"/>
                <a:gd name="T44" fmla="*/ 31 w 43"/>
                <a:gd name="T45" fmla="*/ 3 h 72"/>
                <a:gd name="T46" fmla="*/ 33 w 43"/>
                <a:gd name="T47" fmla="*/ 1 h 72"/>
                <a:gd name="T48" fmla="*/ 37 w 43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72">
                  <a:moveTo>
                    <a:pt x="37" y="0"/>
                  </a:moveTo>
                  <a:lnTo>
                    <a:pt x="39" y="1"/>
                  </a:lnTo>
                  <a:lnTo>
                    <a:pt x="41" y="3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3" y="11"/>
                  </a:lnTo>
                  <a:lnTo>
                    <a:pt x="41" y="13"/>
                  </a:lnTo>
                  <a:lnTo>
                    <a:pt x="17" y="37"/>
                  </a:lnTo>
                  <a:lnTo>
                    <a:pt x="41" y="60"/>
                  </a:lnTo>
                  <a:lnTo>
                    <a:pt x="43" y="63"/>
                  </a:lnTo>
                  <a:lnTo>
                    <a:pt x="43" y="66"/>
                  </a:lnTo>
                  <a:lnTo>
                    <a:pt x="43" y="68"/>
                  </a:lnTo>
                  <a:lnTo>
                    <a:pt x="41" y="71"/>
                  </a:lnTo>
                  <a:lnTo>
                    <a:pt x="39" y="72"/>
                  </a:lnTo>
                  <a:lnTo>
                    <a:pt x="37" y="72"/>
                  </a:lnTo>
                  <a:lnTo>
                    <a:pt x="33" y="72"/>
                  </a:lnTo>
                  <a:lnTo>
                    <a:pt x="31" y="71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3" y="32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693"/>
            <p:cNvSpPr>
              <a:spLocks/>
            </p:cNvSpPr>
            <p:nvPr/>
          </p:nvSpPr>
          <p:spPr bwMode="auto">
            <a:xfrm>
              <a:off x="5179292" y="4086225"/>
              <a:ext cx="685800" cy="639763"/>
            </a:xfrm>
            <a:custGeom>
              <a:avLst/>
              <a:gdLst>
                <a:gd name="T0" fmla="*/ 231 w 432"/>
                <a:gd name="T1" fmla="*/ 0 h 403"/>
                <a:gd name="T2" fmla="*/ 270 w 432"/>
                <a:gd name="T3" fmla="*/ 4 h 403"/>
                <a:gd name="T4" fmla="*/ 308 w 432"/>
                <a:gd name="T5" fmla="*/ 16 h 403"/>
                <a:gd name="T6" fmla="*/ 343 w 432"/>
                <a:gd name="T7" fmla="*/ 34 h 403"/>
                <a:gd name="T8" fmla="*/ 372 w 432"/>
                <a:gd name="T9" fmla="*/ 59 h 403"/>
                <a:gd name="T10" fmla="*/ 397 w 432"/>
                <a:gd name="T11" fmla="*/ 88 h 403"/>
                <a:gd name="T12" fmla="*/ 415 w 432"/>
                <a:gd name="T13" fmla="*/ 123 h 403"/>
                <a:gd name="T14" fmla="*/ 427 w 432"/>
                <a:gd name="T15" fmla="*/ 161 h 403"/>
                <a:gd name="T16" fmla="*/ 432 w 432"/>
                <a:gd name="T17" fmla="*/ 202 h 403"/>
                <a:gd name="T18" fmla="*/ 427 w 432"/>
                <a:gd name="T19" fmla="*/ 241 h 403"/>
                <a:gd name="T20" fmla="*/ 415 w 432"/>
                <a:gd name="T21" fmla="*/ 279 h 403"/>
                <a:gd name="T22" fmla="*/ 397 w 432"/>
                <a:gd name="T23" fmla="*/ 314 h 403"/>
                <a:gd name="T24" fmla="*/ 372 w 432"/>
                <a:gd name="T25" fmla="*/ 343 h 403"/>
                <a:gd name="T26" fmla="*/ 343 w 432"/>
                <a:gd name="T27" fmla="*/ 368 h 403"/>
                <a:gd name="T28" fmla="*/ 308 w 432"/>
                <a:gd name="T29" fmla="*/ 386 h 403"/>
                <a:gd name="T30" fmla="*/ 270 w 432"/>
                <a:gd name="T31" fmla="*/ 398 h 403"/>
                <a:gd name="T32" fmla="*/ 231 w 432"/>
                <a:gd name="T33" fmla="*/ 403 h 403"/>
                <a:gd name="T34" fmla="*/ 0 w 432"/>
                <a:gd name="T35" fmla="*/ 403 h 403"/>
                <a:gd name="T36" fmla="*/ 0 w 432"/>
                <a:gd name="T37" fmla="*/ 389 h 403"/>
                <a:gd name="T38" fmla="*/ 231 w 432"/>
                <a:gd name="T39" fmla="*/ 389 h 403"/>
                <a:gd name="T40" fmla="*/ 268 w 432"/>
                <a:gd name="T41" fmla="*/ 385 h 403"/>
                <a:gd name="T42" fmla="*/ 303 w 432"/>
                <a:gd name="T43" fmla="*/ 373 h 403"/>
                <a:gd name="T44" fmla="*/ 334 w 432"/>
                <a:gd name="T45" fmla="*/ 356 h 403"/>
                <a:gd name="T46" fmla="*/ 363 w 432"/>
                <a:gd name="T47" fmla="*/ 334 h 403"/>
                <a:gd name="T48" fmla="*/ 385 w 432"/>
                <a:gd name="T49" fmla="*/ 305 h 403"/>
                <a:gd name="T50" fmla="*/ 402 w 432"/>
                <a:gd name="T51" fmla="*/ 274 h 403"/>
                <a:gd name="T52" fmla="*/ 414 w 432"/>
                <a:gd name="T53" fmla="*/ 239 h 403"/>
                <a:gd name="T54" fmla="*/ 418 w 432"/>
                <a:gd name="T55" fmla="*/ 202 h 403"/>
                <a:gd name="T56" fmla="*/ 414 w 432"/>
                <a:gd name="T57" fmla="*/ 164 h 403"/>
                <a:gd name="T58" fmla="*/ 402 w 432"/>
                <a:gd name="T59" fmla="*/ 129 h 403"/>
                <a:gd name="T60" fmla="*/ 385 w 432"/>
                <a:gd name="T61" fmla="*/ 97 h 403"/>
                <a:gd name="T62" fmla="*/ 363 w 432"/>
                <a:gd name="T63" fmla="*/ 68 h 403"/>
                <a:gd name="T64" fmla="*/ 334 w 432"/>
                <a:gd name="T65" fmla="*/ 46 h 403"/>
                <a:gd name="T66" fmla="*/ 303 w 432"/>
                <a:gd name="T67" fmla="*/ 29 h 403"/>
                <a:gd name="T68" fmla="*/ 268 w 432"/>
                <a:gd name="T69" fmla="*/ 17 h 403"/>
                <a:gd name="T70" fmla="*/ 231 w 432"/>
                <a:gd name="T71" fmla="*/ 15 h 403"/>
                <a:gd name="T72" fmla="*/ 231 w 432"/>
                <a:gd name="T7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2" h="403">
                  <a:moveTo>
                    <a:pt x="231" y="0"/>
                  </a:moveTo>
                  <a:lnTo>
                    <a:pt x="270" y="4"/>
                  </a:lnTo>
                  <a:lnTo>
                    <a:pt x="308" y="16"/>
                  </a:lnTo>
                  <a:lnTo>
                    <a:pt x="343" y="34"/>
                  </a:lnTo>
                  <a:lnTo>
                    <a:pt x="372" y="59"/>
                  </a:lnTo>
                  <a:lnTo>
                    <a:pt x="397" y="88"/>
                  </a:lnTo>
                  <a:lnTo>
                    <a:pt x="415" y="123"/>
                  </a:lnTo>
                  <a:lnTo>
                    <a:pt x="427" y="161"/>
                  </a:lnTo>
                  <a:lnTo>
                    <a:pt x="432" y="202"/>
                  </a:lnTo>
                  <a:lnTo>
                    <a:pt x="427" y="241"/>
                  </a:lnTo>
                  <a:lnTo>
                    <a:pt x="415" y="279"/>
                  </a:lnTo>
                  <a:lnTo>
                    <a:pt x="397" y="314"/>
                  </a:lnTo>
                  <a:lnTo>
                    <a:pt x="372" y="343"/>
                  </a:lnTo>
                  <a:lnTo>
                    <a:pt x="343" y="368"/>
                  </a:lnTo>
                  <a:lnTo>
                    <a:pt x="308" y="386"/>
                  </a:lnTo>
                  <a:lnTo>
                    <a:pt x="270" y="398"/>
                  </a:lnTo>
                  <a:lnTo>
                    <a:pt x="231" y="403"/>
                  </a:lnTo>
                  <a:lnTo>
                    <a:pt x="0" y="403"/>
                  </a:lnTo>
                  <a:lnTo>
                    <a:pt x="0" y="389"/>
                  </a:lnTo>
                  <a:lnTo>
                    <a:pt x="231" y="389"/>
                  </a:lnTo>
                  <a:lnTo>
                    <a:pt x="268" y="385"/>
                  </a:lnTo>
                  <a:lnTo>
                    <a:pt x="303" y="373"/>
                  </a:lnTo>
                  <a:lnTo>
                    <a:pt x="334" y="356"/>
                  </a:lnTo>
                  <a:lnTo>
                    <a:pt x="363" y="334"/>
                  </a:lnTo>
                  <a:lnTo>
                    <a:pt x="385" y="305"/>
                  </a:lnTo>
                  <a:lnTo>
                    <a:pt x="402" y="274"/>
                  </a:lnTo>
                  <a:lnTo>
                    <a:pt x="414" y="239"/>
                  </a:lnTo>
                  <a:lnTo>
                    <a:pt x="418" y="202"/>
                  </a:lnTo>
                  <a:lnTo>
                    <a:pt x="414" y="164"/>
                  </a:lnTo>
                  <a:lnTo>
                    <a:pt x="402" y="129"/>
                  </a:lnTo>
                  <a:lnTo>
                    <a:pt x="385" y="97"/>
                  </a:lnTo>
                  <a:lnTo>
                    <a:pt x="363" y="68"/>
                  </a:lnTo>
                  <a:lnTo>
                    <a:pt x="334" y="46"/>
                  </a:lnTo>
                  <a:lnTo>
                    <a:pt x="303" y="29"/>
                  </a:lnTo>
                  <a:lnTo>
                    <a:pt x="268" y="17"/>
                  </a:lnTo>
                  <a:lnTo>
                    <a:pt x="231" y="15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694"/>
            <p:cNvSpPr>
              <a:spLocks/>
            </p:cNvSpPr>
            <p:nvPr/>
          </p:nvSpPr>
          <p:spPr bwMode="auto">
            <a:xfrm>
              <a:off x="5225329" y="4090988"/>
              <a:ext cx="265113" cy="587375"/>
            </a:xfrm>
            <a:custGeom>
              <a:avLst/>
              <a:gdLst>
                <a:gd name="T0" fmla="*/ 164 w 167"/>
                <a:gd name="T1" fmla="*/ 0 h 370"/>
                <a:gd name="T2" fmla="*/ 167 w 167"/>
                <a:gd name="T3" fmla="*/ 14 h 370"/>
                <a:gd name="T4" fmla="*/ 131 w 167"/>
                <a:gd name="T5" fmla="*/ 25 h 370"/>
                <a:gd name="T6" fmla="*/ 98 w 167"/>
                <a:gd name="T7" fmla="*/ 42 h 370"/>
                <a:gd name="T8" fmla="*/ 70 w 167"/>
                <a:gd name="T9" fmla="*/ 65 h 370"/>
                <a:gd name="T10" fmla="*/ 46 w 167"/>
                <a:gd name="T11" fmla="*/ 93 h 370"/>
                <a:gd name="T12" fmla="*/ 29 w 167"/>
                <a:gd name="T13" fmla="*/ 126 h 370"/>
                <a:gd name="T14" fmla="*/ 17 w 167"/>
                <a:gd name="T15" fmla="*/ 161 h 370"/>
                <a:gd name="T16" fmla="*/ 15 w 167"/>
                <a:gd name="T17" fmla="*/ 199 h 370"/>
                <a:gd name="T18" fmla="*/ 17 w 167"/>
                <a:gd name="T19" fmla="*/ 230 h 370"/>
                <a:gd name="T20" fmla="*/ 25 w 167"/>
                <a:gd name="T21" fmla="*/ 262 h 370"/>
                <a:gd name="T22" fmla="*/ 38 w 167"/>
                <a:gd name="T23" fmla="*/ 290 h 370"/>
                <a:gd name="T24" fmla="*/ 55 w 167"/>
                <a:gd name="T25" fmla="*/ 317 h 370"/>
                <a:gd name="T26" fmla="*/ 77 w 167"/>
                <a:gd name="T27" fmla="*/ 339 h 370"/>
                <a:gd name="T28" fmla="*/ 104 w 167"/>
                <a:gd name="T29" fmla="*/ 359 h 370"/>
                <a:gd name="T30" fmla="*/ 97 w 167"/>
                <a:gd name="T31" fmla="*/ 370 h 370"/>
                <a:gd name="T32" fmla="*/ 68 w 167"/>
                <a:gd name="T33" fmla="*/ 349 h 370"/>
                <a:gd name="T34" fmla="*/ 45 w 167"/>
                <a:gd name="T35" fmla="*/ 326 h 370"/>
                <a:gd name="T36" fmla="*/ 25 w 167"/>
                <a:gd name="T37" fmla="*/ 297 h 370"/>
                <a:gd name="T38" fmla="*/ 11 w 167"/>
                <a:gd name="T39" fmla="*/ 267 h 370"/>
                <a:gd name="T40" fmla="*/ 3 w 167"/>
                <a:gd name="T41" fmla="*/ 233 h 370"/>
                <a:gd name="T42" fmla="*/ 0 w 167"/>
                <a:gd name="T43" fmla="*/ 199 h 370"/>
                <a:gd name="T44" fmla="*/ 3 w 167"/>
                <a:gd name="T45" fmla="*/ 162 h 370"/>
                <a:gd name="T46" fmla="*/ 12 w 167"/>
                <a:gd name="T47" fmla="*/ 128 h 370"/>
                <a:gd name="T48" fmla="*/ 26 w 167"/>
                <a:gd name="T49" fmla="*/ 97 h 370"/>
                <a:gd name="T50" fmla="*/ 46 w 167"/>
                <a:gd name="T51" fmla="*/ 69 h 370"/>
                <a:gd name="T52" fmla="*/ 71 w 167"/>
                <a:gd name="T53" fmla="*/ 44 h 370"/>
                <a:gd name="T54" fmla="*/ 98 w 167"/>
                <a:gd name="T55" fmla="*/ 25 h 370"/>
                <a:gd name="T56" fmla="*/ 130 w 167"/>
                <a:gd name="T57" fmla="*/ 9 h 370"/>
                <a:gd name="T58" fmla="*/ 164 w 167"/>
                <a:gd name="T5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370">
                  <a:moveTo>
                    <a:pt x="164" y="0"/>
                  </a:moveTo>
                  <a:lnTo>
                    <a:pt x="167" y="14"/>
                  </a:lnTo>
                  <a:lnTo>
                    <a:pt x="131" y="25"/>
                  </a:lnTo>
                  <a:lnTo>
                    <a:pt x="98" y="42"/>
                  </a:lnTo>
                  <a:lnTo>
                    <a:pt x="70" y="65"/>
                  </a:lnTo>
                  <a:lnTo>
                    <a:pt x="46" y="93"/>
                  </a:lnTo>
                  <a:lnTo>
                    <a:pt x="29" y="126"/>
                  </a:lnTo>
                  <a:lnTo>
                    <a:pt x="17" y="161"/>
                  </a:lnTo>
                  <a:lnTo>
                    <a:pt x="15" y="199"/>
                  </a:lnTo>
                  <a:lnTo>
                    <a:pt x="17" y="230"/>
                  </a:lnTo>
                  <a:lnTo>
                    <a:pt x="25" y="262"/>
                  </a:lnTo>
                  <a:lnTo>
                    <a:pt x="38" y="290"/>
                  </a:lnTo>
                  <a:lnTo>
                    <a:pt x="55" y="317"/>
                  </a:lnTo>
                  <a:lnTo>
                    <a:pt x="77" y="339"/>
                  </a:lnTo>
                  <a:lnTo>
                    <a:pt x="104" y="359"/>
                  </a:lnTo>
                  <a:lnTo>
                    <a:pt x="97" y="370"/>
                  </a:lnTo>
                  <a:lnTo>
                    <a:pt x="68" y="349"/>
                  </a:lnTo>
                  <a:lnTo>
                    <a:pt x="45" y="326"/>
                  </a:lnTo>
                  <a:lnTo>
                    <a:pt x="25" y="297"/>
                  </a:lnTo>
                  <a:lnTo>
                    <a:pt x="11" y="267"/>
                  </a:lnTo>
                  <a:lnTo>
                    <a:pt x="3" y="233"/>
                  </a:lnTo>
                  <a:lnTo>
                    <a:pt x="0" y="199"/>
                  </a:lnTo>
                  <a:lnTo>
                    <a:pt x="3" y="162"/>
                  </a:lnTo>
                  <a:lnTo>
                    <a:pt x="12" y="128"/>
                  </a:lnTo>
                  <a:lnTo>
                    <a:pt x="26" y="97"/>
                  </a:lnTo>
                  <a:lnTo>
                    <a:pt x="46" y="69"/>
                  </a:lnTo>
                  <a:lnTo>
                    <a:pt x="71" y="44"/>
                  </a:lnTo>
                  <a:lnTo>
                    <a:pt x="98" y="25"/>
                  </a:lnTo>
                  <a:lnTo>
                    <a:pt x="130" y="9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695"/>
            <p:cNvSpPr>
              <a:spLocks noEditPoints="1"/>
            </p:cNvSpPr>
            <p:nvPr/>
          </p:nvSpPr>
          <p:spPr bwMode="auto">
            <a:xfrm>
              <a:off x="5477742" y="4267200"/>
              <a:ext cx="136525" cy="161925"/>
            </a:xfrm>
            <a:custGeom>
              <a:avLst/>
              <a:gdLst>
                <a:gd name="T0" fmla="*/ 43 w 86"/>
                <a:gd name="T1" fmla="*/ 16 h 102"/>
                <a:gd name="T2" fmla="*/ 28 w 86"/>
                <a:gd name="T3" fmla="*/ 17 h 102"/>
                <a:gd name="T4" fmla="*/ 19 w 86"/>
                <a:gd name="T5" fmla="*/ 22 h 102"/>
                <a:gd name="T6" fmla="*/ 15 w 86"/>
                <a:gd name="T7" fmla="*/ 32 h 102"/>
                <a:gd name="T8" fmla="*/ 14 w 86"/>
                <a:gd name="T9" fmla="*/ 47 h 102"/>
                <a:gd name="T10" fmla="*/ 14 w 86"/>
                <a:gd name="T11" fmla="*/ 59 h 102"/>
                <a:gd name="T12" fmla="*/ 18 w 86"/>
                <a:gd name="T13" fmla="*/ 70 h 102"/>
                <a:gd name="T14" fmla="*/ 25 w 86"/>
                <a:gd name="T15" fmla="*/ 79 h 102"/>
                <a:gd name="T16" fmla="*/ 32 w 86"/>
                <a:gd name="T17" fmla="*/ 85 h 102"/>
                <a:gd name="T18" fmla="*/ 43 w 86"/>
                <a:gd name="T19" fmla="*/ 88 h 102"/>
                <a:gd name="T20" fmla="*/ 52 w 86"/>
                <a:gd name="T21" fmla="*/ 85 h 102"/>
                <a:gd name="T22" fmla="*/ 60 w 86"/>
                <a:gd name="T23" fmla="*/ 79 h 102"/>
                <a:gd name="T24" fmla="*/ 66 w 86"/>
                <a:gd name="T25" fmla="*/ 70 h 102"/>
                <a:gd name="T26" fmla="*/ 70 w 86"/>
                <a:gd name="T27" fmla="*/ 59 h 102"/>
                <a:gd name="T28" fmla="*/ 72 w 86"/>
                <a:gd name="T29" fmla="*/ 47 h 102"/>
                <a:gd name="T30" fmla="*/ 69 w 86"/>
                <a:gd name="T31" fmla="*/ 32 h 102"/>
                <a:gd name="T32" fmla="*/ 65 w 86"/>
                <a:gd name="T33" fmla="*/ 22 h 102"/>
                <a:gd name="T34" fmla="*/ 56 w 86"/>
                <a:gd name="T35" fmla="*/ 17 h 102"/>
                <a:gd name="T36" fmla="*/ 43 w 86"/>
                <a:gd name="T37" fmla="*/ 16 h 102"/>
                <a:gd name="T38" fmla="*/ 43 w 86"/>
                <a:gd name="T39" fmla="*/ 0 h 102"/>
                <a:gd name="T40" fmla="*/ 59 w 86"/>
                <a:gd name="T41" fmla="*/ 3 h 102"/>
                <a:gd name="T42" fmla="*/ 70 w 86"/>
                <a:gd name="T43" fmla="*/ 8 h 102"/>
                <a:gd name="T44" fmla="*/ 78 w 86"/>
                <a:gd name="T45" fmla="*/ 16 h 102"/>
                <a:gd name="T46" fmla="*/ 82 w 86"/>
                <a:gd name="T47" fmla="*/ 26 h 102"/>
                <a:gd name="T48" fmla="*/ 85 w 86"/>
                <a:gd name="T49" fmla="*/ 37 h 102"/>
                <a:gd name="T50" fmla="*/ 86 w 86"/>
                <a:gd name="T51" fmla="*/ 47 h 102"/>
                <a:gd name="T52" fmla="*/ 83 w 86"/>
                <a:gd name="T53" fmla="*/ 66 h 102"/>
                <a:gd name="T54" fmla="*/ 77 w 86"/>
                <a:gd name="T55" fmla="*/ 80 h 102"/>
                <a:gd name="T56" fmla="*/ 68 w 86"/>
                <a:gd name="T57" fmla="*/ 92 h 102"/>
                <a:gd name="T58" fmla="*/ 56 w 86"/>
                <a:gd name="T59" fmla="*/ 98 h 102"/>
                <a:gd name="T60" fmla="*/ 43 w 86"/>
                <a:gd name="T61" fmla="*/ 102 h 102"/>
                <a:gd name="T62" fmla="*/ 28 w 86"/>
                <a:gd name="T63" fmla="*/ 98 h 102"/>
                <a:gd name="T64" fmla="*/ 17 w 86"/>
                <a:gd name="T65" fmla="*/ 92 h 102"/>
                <a:gd name="T66" fmla="*/ 8 w 86"/>
                <a:gd name="T67" fmla="*/ 80 h 102"/>
                <a:gd name="T68" fmla="*/ 1 w 86"/>
                <a:gd name="T69" fmla="*/ 66 h 102"/>
                <a:gd name="T70" fmla="*/ 0 w 86"/>
                <a:gd name="T71" fmla="*/ 47 h 102"/>
                <a:gd name="T72" fmla="*/ 0 w 86"/>
                <a:gd name="T73" fmla="*/ 37 h 102"/>
                <a:gd name="T74" fmla="*/ 2 w 86"/>
                <a:gd name="T75" fmla="*/ 26 h 102"/>
                <a:gd name="T76" fmla="*/ 6 w 86"/>
                <a:gd name="T77" fmla="*/ 16 h 102"/>
                <a:gd name="T78" fmla="*/ 14 w 86"/>
                <a:gd name="T79" fmla="*/ 8 h 102"/>
                <a:gd name="T80" fmla="*/ 26 w 86"/>
                <a:gd name="T81" fmla="*/ 3 h 102"/>
                <a:gd name="T82" fmla="*/ 43 w 86"/>
                <a:gd name="T8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102">
                  <a:moveTo>
                    <a:pt x="43" y="16"/>
                  </a:moveTo>
                  <a:lnTo>
                    <a:pt x="28" y="17"/>
                  </a:lnTo>
                  <a:lnTo>
                    <a:pt x="19" y="22"/>
                  </a:lnTo>
                  <a:lnTo>
                    <a:pt x="15" y="32"/>
                  </a:lnTo>
                  <a:lnTo>
                    <a:pt x="14" y="47"/>
                  </a:lnTo>
                  <a:lnTo>
                    <a:pt x="14" y="59"/>
                  </a:lnTo>
                  <a:lnTo>
                    <a:pt x="18" y="70"/>
                  </a:lnTo>
                  <a:lnTo>
                    <a:pt x="25" y="79"/>
                  </a:lnTo>
                  <a:lnTo>
                    <a:pt x="32" y="85"/>
                  </a:lnTo>
                  <a:lnTo>
                    <a:pt x="43" y="88"/>
                  </a:lnTo>
                  <a:lnTo>
                    <a:pt x="52" y="85"/>
                  </a:lnTo>
                  <a:lnTo>
                    <a:pt x="60" y="79"/>
                  </a:lnTo>
                  <a:lnTo>
                    <a:pt x="66" y="70"/>
                  </a:lnTo>
                  <a:lnTo>
                    <a:pt x="70" y="59"/>
                  </a:lnTo>
                  <a:lnTo>
                    <a:pt x="72" y="47"/>
                  </a:lnTo>
                  <a:lnTo>
                    <a:pt x="69" y="32"/>
                  </a:lnTo>
                  <a:lnTo>
                    <a:pt x="65" y="22"/>
                  </a:lnTo>
                  <a:lnTo>
                    <a:pt x="56" y="17"/>
                  </a:lnTo>
                  <a:lnTo>
                    <a:pt x="43" y="16"/>
                  </a:lnTo>
                  <a:close/>
                  <a:moveTo>
                    <a:pt x="43" y="0"/>
                  </a:moveTo>
                  <a:lnTo>
                    <a:pt x="59" y="3"/>
                  </a:lnTo>
                  <a:lnTo>
                    <a:pt x="70" y="8"/>
                  </a:lnTo>
                  <a:lnTo>
                    <a:pt x="78" y="16"/>
                  </a:lnTo>
                  <a:lnTo>
                    <a:pt x="82" y="26"/>
                  </a:lnTo>
                  <a:lnTo>
                    <a:pt x="85" y="37"/>
                  </a:lnTo>
                  <a:lnTo>
                    <a:pt x="86" y="47"/>
                  </a:lnTo>
                  <a:lnTo>
                    <a:pt x="83" y="66"/>
                  </a:lnTo>
                  <a:lnTo>
                    <a:pt x="77" y="80"/>
                  </a:lnTo>
                  <a:lnTo>
                    <a:pt x="68" y="92"/>
                  </a:lnTo>
                  <a:lnTo>
                    <a:pt x="56" y="98"/>
                  </a:lnTo>
                  <a:lnTo>
                    <a:pt x="43" y="102"/>
                  </a:lnTo>
                  <a:lnTo>
                    <a:pt x="28" y="98"/>
                  </a:lnTo>
                  <a:lnTo>
                    <a:pt x="17" y="92"/>
                  </a:lnTo>
                  <a:lnTo>
                    <a:pt x="8" y="80"/>
                  </a:lnTo>
                  <a:lnTo>
                    <a:pt x="1" y="66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2" y="26"/>
                  </a:lnTo>
                  <a:lnTo>
                    <a:pt x="6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696"/>
            <p:cNvSpPr>
              <a:spLocks/>
            </p:cNvSpPr>
            <p:nvPr/>
          </p:nvSpPr>
          <p:spPr bwMode="auto">
            <a:xfrm>
              <a:off x="5419004" y="4395788"/>
              <a:ext cx="250825" cy="125413"/>
            </a:xfrm>
            <a:custGeom>
              <a:avLst/>
              <a:gdLst>
                <a:gd name="T0" fmla="*/ 54 w 158"/>
                <a:gd name="T1" fmla="*/ 0 h 79"/>
                <a:gd name="T2" fmla="*/ 62 w 158"/>
                <a:gd name="T3" fmla="*/ 12 h 79"/>
                <a:gd name="T4" fmla="*/ 14 w 158"/>
                <a:gd name="T5" fmla="*/ 40 h 79"/>
                <a:gd name="T6" fmla="*/ 14 w 158"/>
                <a:gd name="T7" fmla="*/ 50 h 79"/>
                <a:gd name="T8" fmla="*/ 14 w 158"/>
                <a:gd name="T9" fmla="*/ 54 h 79"/>
                <a:gd name="T10" fmla="*/ 16 w 158"/>
                <a:gd name="T11" fmla="*/ 58 h 79"/>
                <a:gd name="T12" fmla="*/ 18 w 158"/>
                <a:gd name="T13" fmla="*/ 62 h 79"/>
                <a:gd name="T14" fmla="*/ 20 w 158"/>
                <a:gd name="T15" fmla="*/ 63 h 79"/>
                <a:gd name="T16" fmla="*/ 22 w 158"/>
                <a:gd name="T17" fmla="*/ 64 h 79"/>
                <a:gd name="T18" fmla="*/ 137 w 158"/>
                <a:gd name="T19" fmla="*/ 64 h 79"/>
                <a:gd name="T20" fmla="*/ 139 w 158"/>
                <a:gd name="T21" fmla="*/ 63 h 79"/>
                <a:gd name="T22" fmla="*/ 140 w 158"/>
                <a:gd name="T23" fmla="*/ 62 h 79"/>
                <a:gd name="T24" fmla="*/ 143 w 158"/>
                <a:gd name="T25" fmla="*/ 58 h 79"/>
                <a:gd name="T26" fmla="*/ 144 w 158"/>
                <a:gd name="T27" fmla="*/ 54 h 79"/>
                <a:gd name="T28" fmla="*/ 144 w 158"/>
                <a:gd name="T29" fmla="*/ 50 h 79"/>
                <a:gd name="T30" fmla="*/ 144 w 158"/>
                <a:gd name="T31" fmla="*/ 40 h 79"/>
                <a:gd name="T32" fmla="*/ 97 w 158"/>
                <a:gd name="T33" fmla="*/ 12 h 79"/>
                <a:gd name="T34" fmla="*/ 105 w 158"/>
                <a:gd name="T35" fmla="*/ 0 h 79"/>
                <a:gd name="T36" fmla="*/ 154 w 158"/>
                <a:gd name="T37" fmla="*/ 29 h 79"/>
                <a:gd name="T38" fmla="*/ 157 w 158"/>
                <a:gd name="T39" fmla="*/ 30 h 79"/>
                <a:gd name="T40" fmla="*/ 158 w 158"/>
                <a:gd name="T41" fmla="*/ 33 h 79"/>
                <a:gd name="T42" fmla="*/ 158 w 158"/>
                <a:gd name="T43" fmla="*/ 36 h 79"/>
                <a:gd name="T44" fmla="*/ 158 w 158"/>
                <a:gd name="T45" fmla="*/ 50 h 79"/>
                <a:gd name="T46" fmla="*/ 156 w 158"/>
                <a:gd name="T47" fmla="*/ 64 h 79"/>
                <a:gd name="T48" fmla="*/ 148 w 158"/>
                <a:gd name="T49" fmla="*/ 74 h 79"/>
                <a:gd name="T50" fmla="*/ 137 w 158"/>
                <a:gd name="T51" fmla="*/ 79 h 79"/>
                <a:gd name="T52" fmla="*/ 22 w 158"/>
                <a:gd name="T53" fmla="*/ 79 h 79"/>
                <a:gd name="T54" fmla="*/ 10 w 158"/>
                <a:gd name="T55" fmla="*/ 74 h 79"/>
                <a:gd name="T56" fmla="*/ 3 w 158"/>
                <a:gd name="T57" fmla="*/ 64 h 79"/>
                <a:gd name="T58" fmla="*/ 0 w 158"/>
                <a:gd name="T59" fmla="*/ 50 h 79"/>
                <a:gd name="T60" fmla="*/ 0 w 158"/>
                <a:gd name="T61" fmla="*/ 36 h 79"/>
                <a:gd name="T62" fmla="*/ 0 w 158"/>
                <a:gd name="T63" fmla="*/ 33 h 79"/>
                <a:gd name="T64" fmla="*/ 1 w 158"/>
                <a:gd name="T65" fmla="*/ 30 h 79"/>
                <a:gd name="T66" fmla="*/ 4 w 158"/>
                <a:gd name="T67" fmla="*/ 29 h 79"/>
                <a:gd name="T68" fmla="*/ 54 w 158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79">
                  <a:moveTo>
                    <a:pt x="54" y="0"/>
                  </a:moveTo>
                  <a:lnTo>
                    <a:pt x="62" y="12"/>
                  </a:lnTo>
                  <a:lnTo>
                    <a:pt x="14" y="40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6" y="58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2" y="64"/>
                  </a:lnTo>
                  <a:lnTo>
                    <a:pt x="137" y="64"/>
                  </a:lnTo>
                  <a:lnTo>
                    <a:pt x="139" y="63"/>
                  </a:lnTo>
                  <a:lnTo>
                    <a:pt x="140" y="62"/>
                  </a:lnTo>
                  <a:lnTo>
                    <a:pt x="143" y="58"/>
                  </a:lnTo>
                  <a:lnTo>
                    <a:pt x="144" y="54"/>
                  </a:lnTo>
                  <a:lnTo>
                    <a:pt x="144" y="50"/>
                  </a:lnTo>
                  <a:lnTo>
                    <a:pt x="144" y="40"/>
                  </a:lnTo>
                  <a:lnTo>
                    <a:pt x="97" y="12"/>
                  </a:lnTo>
                  <a:lnTo>
                    <a:pt x="105" y="0"/>
                  </a:lnTo>
                  <a:lnTo>
                    <a:pt x="154" y="29"/>
                  </a:lnTo>
                  <a:lnTo>
                    <a:pt x="157" y="30"/>
                  </a:lnTo>
                  <a:lnTo>
                    <a:pt x="158" y="33"/>
                  </a:lnTo>
                  <a:lnTo>
                    <a:pt x="158" y="36"/>
                  </a:lnTo>
                  <a:lnTo>
                    <a:pt x="158" y="50"/>
                  </a:lnTo>
                  <a:lnTo>
                    <a:pt x="156" y="64"/>
                  </a:lnTo>
                  <a:lnTo>
                    <a:pt x="148" y="74"/>
                  </a:lnTo>
                  <a:lnTo>
                    <a:pt x="137" y="79"/>
                  </a:lnTo>
                  <a:lnTo>
                    <a:pt x="22" y="79"/>
                  </a:lnTo>
                  <a:lnTo>
                    <a:pt x="10" y="74"/>
                  </a:lnTo>
                  <a:lnTo>
                    <a:pt x="3" y="64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4" y="2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697"/>
            <p:cNvSpPr>
              <a:spLocks noEditPoints="1"/>
            </p:cNvSpPr>
            <p:nvPr/>
          </p:nvSpPr>
          <p:spPr bwMode="auto">
            <a:xfrm>
              <a:off x="5317404" y="4178300"/>
              <a:ext cx="457200" cy="457200"/>
            </a:xfrm>
            <a:custGeom>
              <a:avLst/>
              <a:gdLst>
                <a:gd name="T0" fmla="*/ 144 w 288"/>
                <a:gd name="T1" fmla="*/ 14 h 288"/>
                <a:gd name="T2" fmla="*/ 114 w 288"/>
                <a:gd name="T3" fmla="*/ 17 h 288"/>
                <a:gd name="T4" fmla="*/ 86 w 288"/>
                <a:gd name="T5" fmla="*/ 27 h 288"/>
                <a:gd name="T6" fmla="*/ 63 w 288"/>
                <a:gd name="T7" fmla="*/ 42 h 288"/>
                <a:gd name="T8" fmla="*/ 42 w 288"/>
                <a:gd name="T9" fmla="*/ 63 h 288"/>
                <a:gd name="T10" fmla="*/ 27 w 288"/>
                <a:gd name="T11" fmla="*/ 86 h 288"/>
                <a:gd name="T12" fmla="*/ 17 w 288"/>
                <a:gd name="T13" fmla="*/ 114 h 288"/>
                <a:gd name="T14" fmla="*/ 14 w 288"/>
                <a:gd name="T15" fmla="*/ 144 h 288"/>
                <a:gd name="T16" fmla="*/ 17 w 288"/>
                <a:gd name="T17" fmla="*/ 173 h 288"/>
                <a:gd name="T18" fmla="*/ 27 w 288"/>
                <a:gd name="T19" fmla="*/ 200 h 288"/>
                <a:gd name="T20" fmla="*/ 42 w 288"/>
                <a:gd name="T21" fmla="*/ 224 h 288"/>
                <a:gd name="T22" fmla="*/ 63 w 288"/>
                <a:gd name="T23" fmla="*/ 245 h 288"/>
                <a:gd name="T24" fmla="*/ 86 w 288"/>
                <a:gd name="T25" fmla="*/ 259 h 288"/>
                <a:gd name="T26" fmla="*/ 114 w 288"/>
                <a:gd name="T27" fmla="*/ 270 h 288"/>
                <a:gd name="T28" fmla="*/ 144 w 288"/>
                <a:gd name="T29" fmla="*/ 273 h 288"/>
                <a:gd name="T30" fmla="*/ 173 w 288"/>
                <a:gd name="T31" fmla="*/ 270 h 288"/>
                <a:gd name="T32" fmla="*/ 200 w 288"/>
                <a:gd name="T33" fmla="*/ 259 h 288"/>
                <a:gd name="T34" fmla="*/ 224 w 288"/>
                <a:gd name="T35" fmla="*/ 245 h 288"/>
                <a:gd name="T36" fmla="*/ 245 w 288"/>
                <a:gd name="T37" fmla="*/ 224 h 288"/>
                <a:gd name="T38" fmla="*/ 259 w 288"/>
                <a:gd name="T39" fmla="*/ 200 h 288"/>
                <a:gd name="T40" fmla="*/ 270 w 288"/>
                <a:gd name="T41" fmla="*/ 173 h 288"/>
                <a:gd name="T42" fmla="*/ 273 w 288"/>
                <a:gd name="T43" fmla="*/ 144 h 288"/>
                <a:gd name="T44" fmla="*/ 270 w 288"/>
                <a:gd name="T45" fmla="*/ 114 h 288"/>
                <a:gd name="T46" fmla="*/ 259 w 288"/>
                <a:gd name="T47" fmla="*/ 86 h 288"/>
                <a:gd name="T48" fmla="*/ 245 w 288"/>
                <a:gd name="T49" fmla="*/ 63 h 288"/>
                <a:gd name="T50" fmla="*/ 224 w 288"/>
                <a:gd name="T51" fmla="*/ 42 h 288"/>
                <a:gd name="T52" fmla="*/ 200 w 288"/>
                <a:gd name="T53" fmla="*/ 27 h 288"/>
                <a:gd name="T54" fmla="*/ 173 w 288"/>
                <a:gd name="T55" fmla="*/ 17 h 288"/>
                <a:gd name="T56" fmla="*/ 144 w 288"/>
                <a:gd name="T57" fmla="*/ 14 h 288"/>
                <a:gd name="T58" fmla="*/ 144 w 288"/>
                <a:gd name="T59" fmla="*/ 0 h 288"/>
                <a:gd name="T60" fmla="*/ 177 w 288"/>
                <a:gd name="T61" fmla="*/ 2 h 288"/>
                <a:gd name="T62" fmla="*/ 207 w 288"/>
                <a:gd name="T63" fmla="*/ 14 h 288"/>
                <a:gd name="T64" fmla="*/ 233 w 288"/>
                <a:gd name="T65" fmla="*/ 31 h 288"/>
                <a:gd name="T66" fmla="*/ 255 w 288"/>
                <a:gd name="T67" fmla="*/ 54 h 288"/>
                <a:gd name="T68" fmla="*/ 272 w 288"/>
                <a:gd name="T69" fmla="*/ 80 h 288"/>
                <a:gd name="T70" fmla="*/ 284 w 288"/>
                <a:gd name="T71" fmla="*/ 110 h 288"/>
                <a:gd name="T72" fmla="*/ 288 w 288"/>
                <a:gd name="T73" fmla="*/ 144 h 288"/>
                <a:gd name="T74" fmla="*/ 284 w 288"/>
                <a:gd name="T75" fmla="*/ 177 h 288"/>
                <a:gd name="T76" fmla="*/ 272 w 288"/>
                <a:gd name="T77" fmla="*/ 207 h 288"/>
                <a:gd name="T78" fmla="*/ 255 w 288"/>
                <a:gd name="T79" fmla="*/ 233 h 288"/>
                <a:gd name="T80" fmla="*/ 233 w 288"/>
                <a:gd name="T81" fmla="*/ 255 h 288"/>
                <a:gd name="T82" fmla="*/ 207 w 288"/>
                <a:gd name="T83" fmla="*/ 272 h 288"/>
                <a:gd name="T84" fmla="*/ 177 w 288"/>
                <a:gd name="T85" fmla="*/ 284 h 288"/>
                <a:gd name="T86" fmla="*/ 144 w 288"/>
                <a:gd name="T87" fmla="*/ 288 h 288"/>
                <a:gd name="T88" fmla="*/ 110 w 288"/>
                <a:gd name="T89" fmla="*/ 284 h 288"/>
                <a:gd name="T90" fmla="*/ 80 w 288"/>
                <a:gd name="T91" fmla="*/ 272 h 288"/>
                <a:gd name="T92" fmla="*/ 54 w 288"/>
                <a:gd name="T93" fmla="*/ 255 h 288"/>
                <a:gd name="T94" fmla="*/ 31 w 288"/>
                <a:gd name="T95" fmla="*/ 233 h 288"/>
                <a:gd name="T96" fmla="*/ 14 w 288"/>
                <a:gd name="T97" fmla="*/ 207 h 288"/>
                <a:gd name="T98" fmla="*/ 2 w 288"/>
                <a:gd name="T99" fmla="*/ 177 h 288"/>
                <a:gd name="T100" fmla="*/ 0 w 288"/>
                <a:gd name="T101" fmla="*/ 144 h 288"/>
                <a:gd name="T102" fmla="*/ 2 w 288"/>
                <a:gd name="T103" fmla="*/ 110 h 288"/>
                <a:gd name="T104" fmla="*/ 14 w 288"/>
                <a:gd name="T105" fmla="*/ 80 h 288"/>
                <a:gd name="T106" fmla="*/ 31 w 288"/>
                <a:gd name="T107" fmla="*/ 54 h 288"/>
                <a:gd name="T108" fmla="*/ 54 w 288"/>
                <a:gd name="T109" fmla="*/ 31 h 288"/>
                <a:gd name="T110" fmla="*/ 80 w 288"/>
                <a:gd name="T111" fmla="*/ 14 h 288"/>
                <a:gd name="T112" fmla="*/ 110 w 288"/>
                <a:gd name="T113" fmla="*/ 2 h 288"/>
                <a:gd name="T114" fmla="*/ 144 w 288"/>
                <a:gd name="T11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288">
                  <a:moveTo>
                    <a:pt x="144" y="14"/>
                  </a:moveTo>
                  <a:lnTo>
                    <a:pt x="114" y="17"/>
                  </a:lnTo>
                  <a:lnTo>
                    <a:pt x="86" y="27"/>
                  </a:lnTo>
                  <a:lnTo>
                    <a:pt x="63" y="42"/>
                  </a:lnTo>
                  <a:lnTo>
                    <a:pt x="42" y="63"/>
                  </a:lnTo>
                  <a:lnTo>
                    <a:pt x="27" y="86"/>
                  </a:lnTo>
                  <a:lnTo>
                    <a:pt x="17" y="114"/>
                  </a:lnTo>
                  <a:lnTo>
                    <a:pt x="14" y="144"/>
                  </a:lnTo>
                  <a:lnTo>
                    <a:pt x="17" y="173"/>
                  </a:lnTo>
                  <a:lnTo>
                    <a:pt x="27" y="200"/>
                  </a:lnTo>
                  <a:lnTo>
                    <a:pt x="42" y="224"/>
                  </a:lnTo>
                  <a:lnTo>
                    <a:pt x="63" y="245"/>
                  </a:lnTo>
                  <a:lnTo>
                    <a:pt x="86" y="259"/>
                  </a:lnTo>
                  <a:lnTo>
                    <a:pt x="114" y="270"/>
                  </a:lnTo>
                  <a:lnTo>
                    <a:pt x="144" y="273"/>
                  </a:lnTo>
                  <a:lnTo>
                    <a:pt x="173" y="270"/>
                  </a:lnTo>
                  <a:lnTo>
                    <a:pt x="200" y="259"/>
                  </a:lnTo>
                  <a:lnTo>
                    <a:pt x="224" y="245"/>
                  </a:lnTo>
                  <a:lnTo>
                    <a:pt x="245" y="224"/>
                  </a:lnTo>
                  <a:lnTo>
                    <a:pt x="259" y="200"/>
                  </a:lnTo>
                  <a:lnTo>
                    <a:pt x="270" y="173"/>
                  </a:lnTo>
                  <a:lnTo>
                    <a:pt x="273" y="144"/>
                  </a:lnTo>
                  <a:lnTo>
                    <a:pt x="270" y="114"/>
                  </a:lnTo>
                  <a:lnTo>
                    <a:pt x="259" y="86"/>
                  </a:lnTo>
                  <a:lnTo>
                    <a:pt x="245" y="63"/>
                  </a:lnTo>
                  <a:lnTo>
                    <a:pt x="224" y="42"/>
                  </a:lnTo>
                  <a:lnTo>
                    <a:pt x="200" y="27"/>
                  </a:lnTo>
                  <a:lnTo>
                    <a:pt x="173" y="17"/>
                  </a:lnTo>
                  <a:lnTo>
                    <a:pt x="144" y="14"/>
                  </a:lnTo>
                  <a:close/>
                  <a:moveTo>
                    <a:pt x="144" y="0"/>
                  </a:moveTo>
                  <a:lnTo>
                    <a:pt x="177" y="2"/>
                  </a:lnTo>
                  <a:lnTo>
                    <a:pt x="207" y="14"/>
                  </a:lnTo>
                  <a:lnTo>
                    <a:pt x="233" y="31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4" y="110"/>
                  </a:lnTo>
                  <a:lnTo>
                    <a:pt x="288" y="144"/>
                  </a:lnTo>
                  <a:lnTo>
                    <a:pt x="284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5"/>
                  </a:lnTo>
                  <a:lnTo>
                    <a:pt x="207" y="272"/>
                  </a:lnTo>
                  <a:lnTo>
                    <a:pt x="177" y="284"/>
                  </a:lnTo>
                  <a:lnTo>
                    <a:pt x="144" y="288"/>
                  </a:lnTo>
                  <a:lnTo>
                    <a:pt x="110" y="284"/>
                  </a:lnTo>
                  <a:lnTo>
                    <a:pt x="80" y="272"/>
                  </a:lnTo>
                  <a:lnTo>
                    <a:pt x="54" y="255"/>
                  </a:lnTo>
                  <a:lnTo>
                    <a:pt x="31" y="233"/>
                  </a:lnTo>
                  <a:lnTo>
                    <a:pt x="14" y="207"/>
                  </a:lnTo>
                  <a:lnTo>
                    <a:pt x="2" y="177"/>
                  </a:lnTo>
                  <a:lnTo>
                    <a:pt x="0" y="144"/>
                  </a:lnTo>
                  <a:lnTo>
                    <a:pt x="2" y="110"/>
                  </a:lnTo>
                  <a:lnTo>
                    <a:pt x="14" y="80"/>
                  </a:lnTo>
                  <a:lnTo>
                    <a:pt x="31" y="54"/>
                  </a:lnTo>
                  <a:lnTo>
                    <a:pt x="54" y="31"/>
                  </a:lnTo>
                  <a:lnTo>
                    <a:pt x="80" y="14"/>
                  </a:lnTo>
                  <a:lnTo>
                    <a:pt x="110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69" name="Прямая соединительная линия 68"/>
          <p:cNvCxnSpPr/>
          <p:nvPr/>
        </p:nvCxnSpPr>
        <p:spPr>
          <a:xfrm>
            <a:off x="797711" y="3802653"/>
            <a:ext cx="68076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94"/>
          <p:cNvSpPr>
            <a:spLocks noChangeArrowheads="1"/>
          </p:cNvSpPr>
          <p:nvPr/>
        </p:nvSpPr>
        <p:spPr bwMode="auto">
          <a:xfrm>
            <a:off x="754553" y="2116619"/>
            <a:ext cx="8102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300" dirty="0" smtClean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ФАС</a:t>
            </a:r>
            <a:r>
              <a:rPr lang="en-US" altLang="ru-RU" sz="1300" dirty="0" smtClean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 </a:t>
            </a:r>
            <a:r>
              <a:rPr lang="ru-RU" altLang="ru-RU" sz="1300" dirty="0" smtClean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России</a:t>
            </a:r>
            <a:endParaRPr lang="ru-RU" altLang="ru-RU" sz="1300" dirty="0">
              <a:solidFill>
                <a:schemeClr val="bg1"/>
              </a:solidFill>
              <a:latin typeface="Arial" pitchFamily="34" charset="0"/>
              <a:cs typeface="Tahoma" pitchFamily="34" charset="0"/>
            </a:endParaRPr>
          </a:p>
        </p:txBody>
      </p:sp>
      <p:cxnSp>
        <p:nvCxnSpPr>
          <p:cNvPr id="71" name="Прямая со стрелкой 70"/>
          <p:cNvCxnSpPr>
            <a:endCxn id="44" idx="1"/>
          </p:cNvCxnSpPr>
          <p:nvPr/>
        </p:nvCxnSpPr>
        <p:spPr>
          <a:xfrm>
            <a:off x="1905872" y="2478977"/>
            <a:ext cx="623689" cy="1"/>
          </a:xfrm>
          <a:prstGeom prst="straightConnector1">
            <a:avLst/>
          </a:prstGeom>
          <a:ln w="254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7762215" y="4922462"/>
            <a:ext cx="0" cy="232968"/>
          </a:xfrm>
          <a:prstGeom prst="straightConnector1">
            <a:avLst/>
          </a:prstGeom>
          <a:ln w="254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7634623" y="2171866"/>
            <a:ext cx="489" cy="1483449"/>
          </a:xfrm>
          <a:prstGeom prst="straightConnector1">
            <a:avLst/>
          </a:prstGeom>
          <a:ln w="254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3192231" y="4131107"/>
            <a:ext cx="3943998" cy="1749"/>
          </a:xfrm>
          <a:prstGeom prst="straightConnector1">
            <a:avLst/>
          </a:prstGeom>
          <a:ln w="254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1890558" y="6124273"/>
            <a:ext cx="3920623" cy="0"/>
          </a:xfrm>
          <a:prstGeom prst="straightConnector1">
            <a:avLst/>
          </a:prstGeom>
          <a:ln w="254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2522600" y="1447150"/>
            <a:ext cx="871494" cy="614223"/>
          </a:xfrm>
          <a:prstGeom prst="rect">
            <a:avLst/>
          </a:prstGeom>
          <a:solidFill>
            <a:srgbClr val="002448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СМЭВ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1929538" y="2751585"/>
            <a:ext cx="0" cy="1114703"/>
          </a:xfrm>
          <a:prstGeom prst="line">
            <a:avLst/>
          </a:prstGeom>
          <a:ln w="25400">
            <a:solidFill>
              <a:srgbClr val="8C674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2529561" y="2927651"/>
            <a:ext cx="852004" cy="615974"/>
          </a:xfrm>
          <a:prstGeom prst="rect">
            <a:avLst/>
          </a:prstGeom>
          <a:solidFill>
            <a:srgbClr val="002448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СМЭВ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3394094" y="3580346"/>
            <a:ext cx="72392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4118019" y="2000165"/>
            <a:ext cx="0" cy="15819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9135374" y="5280675"/>
            <a:ext cx="1497968" cy="1387544"/>
          </a:xfrm>
          <a:prstGeom prst="ellipse">
            <a:avLst/>
          </a:prstGeom>
          <a:solidFill>
            <a:srgbClr val="7A0000">
              <a:alpha val="53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2739588" y="3948289"/>
            <a:ext cx="389910" cy="597379"/>
            <a:chOff x="6677025" y="3057525"/>
            <a:chExt cx="382587" cy="514350"/>
          </a:xfrm>
          <a:solidFill>
            <a:schemeClr val="bg1"/>
          </a:solidFill>
        </p:grpSpPr>
        <p:sp>
          <p:nvSpPr>
            <p:cNvPr id="87" name="Freeform 823"/>
            <p:cNvSpPr>
              <a:spLocks noEditPoints="1"/>
            </p:cNvSpPr>
            <p:nvPr/>
          </p:nvSpPr>
          <p:spPr bwMode="auto">
            <a:xfrm>
              <a:off x="6677025" y="3057525"/>
              <a:ext cx="382587" cy="514350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10" y="314"/>
                </a:cxn>
                <a:cxn ang="0">
                  <a:pos x="230" y="314"/>
                </a:cxn>
                <a:cxn ang="0">
                  <a:pos x="230" y="68"/>
                </a:cxn>
                <a:cxn ang="0">
                  <a:pos x="173" y="9"/>
                </a:cxn>
                <a:cxn ang="0">
                  <a:pos x="10" y="9"/>
                </a:cxn>
                <a:cxn ang="0">
                  <a:pos x="0" y="0"/>
                </a:cxn>
                <a:cxn ang="0">
                  <a:pos x="177" y="0"/>
                </a:cxn>
                <a:cxn ang="0">
                  <a:pos x="241" y="62"/>
                </a:cxn>
                <a:cxn ang="0">
                  <a:pos x="241" y="324"/>
                </a:cxn>
                <a:cxn ang="0">
                  <a:pos x="0" y="324"/>
                </a:cxn>
                <a:cxn ang="0">
                  <a:pos x="0" y="0"/>
                </a:cxn>
              </a:cxnLst>
              <a:rect l="0" t="0" r="r" b="b"/>
              <a:pathLst>
                <a:path w="241" h="324">
                  <a:moveTo>
                    <a:pt x="10" y="9"/>
                  </a:moveTo>
                  <a:lnTo>
                    <a:pt x="10" y="314"/>
                  </a:lnTo>
                  <a:lnTo>
                    <a:pt x="230" y="314"/>
                  </a:lnTo>
                  <a:lnTo>
                    <a:pt x="230" y="68"/>
                  </a:lnTo>
                  <a:lnTo>
                    <a:pt x="173" y="9"/>
                  </a:lnTo>
                  <a:lnTo>
                    <a:pt x="10" y="9"/>
                  </a:lnTo>
                  <a:close/>
                  <a:moveTo>
                    <a:pt x="0" y="0"/>
                  </a:moveTo>
                  <a:lnTo>
                    <a:pt x="177" y="0"/>
                  </a:lnTo>
                  <a:lnTo>
                    <a:pt x="241" y="62"/>
                  </a:lnTo>
                  <a:lnTo>
                    <a:pt x="241" y="324"/>
                  </a:lnTo>
                  <a:lnTo>
                    <a:pt x="0" y="3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8" name="Freeform 824"/>
            <p:cNvSpPr>
              <a:spLocks noEditPoints="1"/>
            </p:cNvSpPr>
            <p:nvPr/>
          </p:nvSpPr>
          <p:spPr bwMode="auto">
            <a:xfrm>
              <a:off x="6946900" y="3059113"/>
              <a:ext cx="109537" cy="109538"/>
            </a:xfrm>
            <a:custGeom>
              <a:avLst/>
              <a:gdLst/>
              <a:ahLst/>
              <a:cxnLst>
                <a:cxn ang="0">
                  <a:pos x="10" y="15"/>
                </a:cxn>
                <a:cxn ang="0">
                  <a:pos x="10" y="59"/>
                </a:cxn>
                <a:cxn ang="0">
                  <a:pos x="53" y="59"/>
                </a:cxn>
                <a:cxn ang="0">
                  <a:pos x="10" y="15"/>
                </a:cxn>
                <a:cxn ang="0">
                  <a:pos x="8" y="0"/>
                </a:cxn>
                <a:cxn ang="0">
                  <a:pos x="69" y="60"/>
                </a:cxn>
                <a:cxn ang="0">
                  <a:pos x="66" y="69"/>
                </a:cxn>
                <a:cxn ang="0">
                  <a:pos x="5" y="69"/>
                </a:cxn>
                <a:cxn ang="0">
                  <a:pos x="0" y="65"/>
                </a:cxn>
                <a:cxn ang="0">
                  <a:pos x="0" y="3"/>
                </a:cxn>
                <a:cxn ang="0">
                  <a:pos x="8" y="0"/>
                </a:cxn>
              </a:cxnLst>
              <a:rect l="0" t="0" r="r" b="b"/>
              <a:pathLst>
                <a:path w="69" h="69">
                  <a:moveTo>
                    <a:pt x="10" y="15"/>
                  </a:moveTo>
                  <a:lnTo>
                    <a:pt x="10" y="59"/>
                  </a:lnTo>
                  <a:lnTo>
                    <a:pt x="53" y="59"/>
                  </a:lnTo>
                  <a:lnTo>
                    <a:pt x="10" y="15"/>
                  </a:lnTo>
                  <a:close/>
                  <a:moveTo>
                    <a:pt x="8" y="0"/>
                  </a:moveTo>
                  <a:lnTo>
                    <a:pt x="69" y="60"/>
                  </a:lnTo>
                  <a:lnTo>
                    <a:pt x="66" y="69"/>
                  </a:lnTo>
                  <a:lnTo>
                    <a:pt x="5" y="69"/>
                  </a:lnTo>
                  <a:lnTo>
                    <a:pt x="0" y="65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9" name="Rectangle 825"/>
            <p:cNvSpPr>
              <a:spLocks noChangeArrowheads="1"/>
            </p:cNvSpPr>
            <p:nvPr/>
          </p:nvSpPr>
          <p:spPr bwMode="auto">
            <a:xfrm>
              <a:off x="6794500" y="3217863"/>
              <a:ext cx="20955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0" name="Rectangle 826"/>
            <p:cNvSpPr>
              <a:spLocks noChangeArrowheads="1"/>
            </p:cNvSpPr>
            <p:nvPr/>
          </p:nvSpPr>
          <p:spPr bwMode="auto">
            <a:xfrm>
              <a:off x="6794500" y="3251200"/>
              <a:ext cx="163512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1" name="Rectangle 827"/>
            <p:cNvSpPr>
              <a:spLocks noChangeArrowheads="1"/>
            </p:cNvSpPr>
            <p:nvPr/>
          </p:nvSpPr>
          <p:spPr bwMode="auto">
            <a:xfrm>
              <a:off x="6794500" y="3303588"/>
              <a:ext cx="209550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2" name="Rectangle 828"/>
            <p:cNvSpPr>
              <a:spLocks noChangeArrowheads="1"/>
            </p:cNvSpPr>
            <p:nvPr/>
          </p:nvSpPr>
          <p:spPr bwMode="auto">
            <a:xfrm>
              <a:off x="6794500" y="3338513"/>
              <a:ext cx="163512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3" name="Rectangle 829"/>
            <p:cNvSpPr>
              <a:spLocks noChangeArrowheads="1"/>
            </p:cNvSpPr>
            <p:nvPr/>
          </p:nvSpPr>
          <p:spPr bwMode="auto">
            <a:xfrm>
              <a:off x="6794500" y="3392488"/>
              <a:ext cx="20955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4" name="Rectangle 830"/>
            <p:cNvSpPr>
              <a:spLocks noChangeArrowheads="1"/>
            </p:cNvSpPr>
            <p:nvPr/>
          </p:nvSpPr>
          <p:spPr bwMode="auto">
            <a:xfrm>
              <a:off x="6794500" y="3427413"/>
              <a:ext cx="163512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5" name="Freeform 831"/>
            <p:cNvSpPr>
              <a:spLocks noEditPoints="1"/>
            </p:cNvSpPr>
            <p:nvPr/>
          </p:nvSpPr>
          <p:spPr bwMode="auto">
            <a:xfrm>
              <a:off x="6727825" y="3392488"/>
              <a:ext cx="49212" cy="5080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22"/>
                </a:cxn>
                <a:cxn ang="0">
                  <a:pos x="21" y="22"/>
                </a:cxn>
                <a:cxn ang="0">
                  <a:pos x="21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32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31" h="32">
                  <a:moveTo>
                    <a:pt x="10" y="10"/>
                  </a:moveTo>
                  <a:lnTo>
                    <a:pt x="10" y="22"/>
                  </a:lnTo>
                  <a:lnTo>
                    <a:pt x="21" y="22"/>
                  </a:lnTo>
                  <a:lnTo>
                    <a:pt x="21" y="10"/>
                  </a:lnTo>
                  <a:lnTo>
                    <a:pt x="10" y="10"/>
                  </a:lnTo>
                  <a:close/>
                  <a:moveTo>
                    <a:pt x="0" y="0"/>
                  </a:moveTo>
                  <a:lnTo>
                    <a:pt x="31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6" name="Freeform 832"/>
            <p:cNvSpPr>
              <a:spLocks noEditPoints="1"/>
            </p:cNvSpPr>
            <p:nvPr/>
          </p:nvSpPr>
          <p:spPr bwMode="auto">
            <a:xfrm>
              <a:off x="6727825" y="3113088"/>
              <a:ext cx="163512" cy="52388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22"/>
                </a:cxn>
                <a:cxn ang="0">
                  <a:pos x="92" y="22"/>
                </a:cxn>
                <a:cxn ang="0">
                  <a:pos x="92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103" y="0"/>
                </a:cxn>
                <a:cxn ang="0">
                  <a:pos x="10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03" h="33">
                  <a:moveTo>
                    <a:pt x="10" y="10"/>
                  </a:moveTo>
                  <a:lnTo>
                    <a:pt x="10" y="22"/>
                  </a:lnTo>
                  <a:lnTo>
                    <a:pt x="92" y="22"/>
                  </a:lnTo>
                  <a:lnTo>
                    <a:pt x="92" y="10"/>
                  </a:lnTo>
                  <a:lnTo>
                    <a:pt x="10" y="10"/>
                  </a:lnTo>
                  <a:close/>
                  <a:moveTo>
                    <a:pt x="0" y="0"/>
                  </a:moveTo>
                  <a:lnTo>
                    <a:pt x="103" y="0"/>
                  </a:lnTo>
                  <a:lnTo>
                    <a:pt x="103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7" name="Freeform 833"/>
            <p:cNvSpPr>
              <a:spLocks/>
            </p:cNvSpPr>
            <p:nvPr/>
          </p:nvSpPr>
          <p:spPr bwMode="auto">
            <a:xfrm>
              <a:off x="6731000" y="3208338"/>
              <a:ext cx="50800" cy="508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7"/>
                </a:cxn>
                <a:cxn ang="0">
                  <a:pos x="12" y="32"/>
                </a:cxn>
                <a:cxn ang="0">
                  <a:pos x="0" y="21"/>
                </a:cxn>
                <a:cxn ang="0">
                  <a:pos x="7" y="14"/>
                </a:cxn>
                <a:cxn ang="0">
                  <a:pos x="10" y="17"/>
                </a:cxn>
                <a:cxn ang="0">
                  <a:pos x="24" y="0"/>
                </a:cxn>
              </a:cxnLst>
              <a:rect l="0" t="0" r="r" b="b"/>
              <a:pathLst>
                <a:path w="32" h="32">
                  <a:moveTo>
                    <a:pt x="24" y="0"/>
                  </a:moveTo>
                  <a:lnTo>
                    <a:pt x="32" y="7"/>
                  </a:lnTo>
                  <a:lnTo>
                    <a:pt x="12" y="32"/>
                  </a:lnTo>
                  <a:lnTo>
                    <a:pt x="0" y="21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8" name="Freeform 834"/>
            <p:cNvSpPr>
              <a:spLocks/>
            </p:cNvSpPr>
            <p:nvPr/>
          </p:nvSpPr>
          <p:spPr bwMode="auto">
            <a:xfrm>
              <a:off x="6731000" y="3297238"/>
              <a:ext cx="50800" cy="508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6"/>
                </a:cxn>
                <a:cxn ang="0">
                  <a:pos x="12" y="32"/>
                </a:cxn>
                <a:cxn ang="0">
                  <a:pos x="0" y="22"/>
                </a:cxn>
                <a:cxn ang="0">
                  <a:pos x="7" y="13"/>
                </a:cxn>
                <a:cxn ang="0">
                  <a:pos x="10" y="18"/>
                </a:cxn>
                <a:cxn ang="0">
                  <a:pos x="24" y="0"/>
                </a:cxn>
              </a:cxnLst>
              <a:rect l="0" t="0" r="r" b="b"/>
              <a:pathLst>
                <a:path w="32" h="32">
                  <a:moveTo>
                    <a:pt x="24" y="0"/>
                  </a:moveTo>
                  <a:lnTo>
                    <a:pt x="32" y="6"/>
                  </a:lnTo>
                  <a:lnTo>
                    <a:pt x="12" y="32"/>
                  </a:lnTo>
                  <a:lnTo>
                    <a:pt x="0" y="22"/>
                  </a:lnTo>
                  <a:lnTo>
                    <a:pt x="7" y="13"/>
                  </a:lnTo>
                  <a:lnTo>
                    <a:pt x="1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99" name="Прямоугольник 111"/>
          <p:cNvSpPr>
            <a:spLocks noChangeArrowheads="1"/>
          </p:cNvSpPr>
          <p:nvPr/>
        </p:nvSpPr>
        <p:spPr bwMode="auto">
          <a:xfrm>
            <a:off x="9304028" y="6116641"/>
            <a:ext cx="11664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ИАС ЦС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9278008" y="5624845"/>
            <a:ext cx="1218514" cy="499428"/>
          </a:xfrm>
          <a:prstGeom prst="roundRect">
            <a:avLst/>
          </a:prstGeom>
          <a:solidFill>
            <a:srgbClr val="2E75B6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1425"/>
              </a:lnSpc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Расчет сметных цен</a:t>
            </a:r>
          </a:p>
        </p:txBody>
      </p:sp>
      <p:sp>
        <p:nvSpPr>
          <p:cNvPr id="103" name="Нижний колонтитул 16"/>
          <p:cNvSpPr txBox="1">
            <a:spLocks/>
          </p:cNvSpPr>
          <p:nvPr/>
        </p:nvSpPr>
        <p:spPr>
          <a:xfrm>
            <a:off x="306000" y="6814801"/>
            <a:ext cx="965443" cy="1919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113" kern="1200">
                <a:solidFill>
                  <a:srgbClr val="9D223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gge.ru</a:t>
            </a:r>
            <a:endParaRPr lang="ru-RU" dirty="0"/>
          </a:p>
        </p:txBody>
      </p:sp>
      <p:cxnSp>
        <p:nvCxnSpPr>
          <p:cNvPr id="107" name="Прямая со стрелкой 106"/>
          <p:cNvCxnSpPr/>
          <p:nvPr/>
        </p:nvCxnSpPr>
        <p:spPr>
          <a:xfrm>
            <a:off x="1929538" y="3222675"/>
            <a:ext cx="623689" cy="1"/>
          </a:xfrm>
          <a:prstGeom prst="straightConnector1">
            <a:avLst/>
          </a:prstGeom>
          <a:ln w="254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V="1">
            <a:off x="3923116" y="1770149"/>
            <a:ext cx="0" cy="1465489"/>
          </a:xfrm>
          <a:prstGeom prst="straightConnector1">
            <a:avLst/>
          </a:prstGeom>
          <a:ln w="254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>
            <a:stCxn id="78" idx="3"/>
          </p:cNvCxnSpPr>
          <p:nvPr/>
        </p:nvCxnSpPr>
        <p:spPr>
          <a:xfrm>
            <a:off x="3381565" y="3235638"/>
            <a:ext cx="541551" cy="0"/>
          </a:xfrm>
          <a:prstGeom prst="line">
            <a:avLst/>
          </a:prstGeom>
          <a:ln w="25400">
            <a:solidFill>
              <a:srgbClr val="8C674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8741615" y="5669370"/>
            <a:ext cx="519141" cy="173163"/>
          </a:xfrm>
          <a:prstGeom prst="straightConnector1">
            <a:avLst/>
          </a:prstGeom>
          <a:ln w="254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endCxn id="45" idx="3"/>
          </p:cNvCxnSpPr>
          <p:nvPr/>
        </p:nvCxnSpPr>
        <p:spPr>
          <a:xfrm flipH="1">
            <a:off x="8198414" y="5916543"/>
            <a:ext cx="1062342" cy="215431"/>
          </a:xfrm>
          <a:prstGeom prst="straightConnector1">
            <a:avLst/>
          </a:prstGeom>
          <a:ln w="2540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7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67296" y="3652180"/>
            <a:ext cx="10302006" cy="695534"/>
          </a:xfrm>
          <a:prstGeom prst="rect">
            <a:avLst/>
          </a:prstGeom>
          <a:solidFill>
            <a:srgbClr val="002448">
              <a:alpha val="42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7295" y="4483741"/>
            <a:ext cx="4616413" cy="843468"/>
          </a:xfrm>
          <a:prstGeom prst="rect">
            <a:avLst/>
          </a:prstGeom>
          <a:solidFill>
            <a:srgbClr val="002448">
              <a:alpha val="42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7296" y="949943"/>
            <a:ext cx="4961669" cy="964457"/>
          </a:xfrm>
          <a:prstGeom prst="rect">
            <a:avLst/>
          </a:prstGeom>
          <a:solidFill>
            <a:srgbClr val="002448">
              <a:alpha val="42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25"/>
          <p:cNvSpPr>
            <a:spLocks noChangeArrowheads="1"/>
          </p:cNvSpPr>
          <p:nvPr/>
        </p:nvSpPr>
        <p:spPr bwMode="auto">
          <a:xfrm>
            <a:off x="1042266" y="295738"/>
            <a:ext cx="6929331" cy="542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 defTabSz="1007943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C00000"/>
                </a:solidFill>
                <a:cs typeface="Arial" panose="020B0604020202020204" pitchFamily="34" charset="0"/>
              </a:rPr>
              <a:t>СХЕМА ИНФОРМАЦИОННЫХ ПОТОКОВ ПРИ ОРГАНИЗАЦИИ МОНИТОРИНГА ЦЕН СТРОИТЕЛЬНЫХ РЕСУРСОВ</a:t>
            </a:r>
          </a:p>
        </p:txBody>
      </p:sp>
      <p:sp>
        <p:nvSpPr>
          <p:cNvPr id="41" name="Прямоугольник 1"/>
          <p:cNvSpPr>
            <a:spLocks noChangeArrowheads="1"/>
          </p:cNvSpPr>
          <p:nvPr/>
        </p:nvSpPr>
        <p:spPr bwMode="auto">
          <a:xfrm>
            <a:off x="291256" y="121479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1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781569" y="1465144"/>
            <a:ext cx="1236349" cy="384983"/>
          </a:xfrm>
          <a:prstGeom prst="rect">
            <a:avLst/>
          </a:prstGeom>
          <a:solidFill>
            <a:srgbClr val="2E7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20"/>
          <p:cNvSpPr>
            <a:spLocks noChangeArrowheads="1"/>
          </p:cNvSpPr>
          <p:nvPr/>
        </p:nvSpPr>
        <p:spPr bwMode="auto">
          <a:xfrm>
            <a:off x="2982526" y="1469155"/>
            <a:ext cx="8996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Росстат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781569" y="1026426"/>
            <a:ext cx="1236349" cy="384983"/>
          </a:xfrm>
          <a:prstGeom prst="rect">
            <a:avLst/>
          </a:prstGeom>
          <a:solidFill>
            <a:srgbClr val="2E7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21"/>
          <p:cNvSpPr>
            <a:spLocks noChangeArrowheads="1"/>
          </p:cNvSpPr>
          <p:nvPr/>
        </p:nvSpPr>
        <p:spPr bwMode="auto">
          <a:xfrm>
            <a:off x="2717312" y="1052058"/>
            <a:ext cx="13717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ФТС России</a:t>
            </a:r>
            <a:endParaRPr lang="ru-RU" altLang="ru-RU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7295" y="2200502"/>
            <a:ext cx="10302007" cy="1301823"/>
          </a:xfrm>
          <a:prstGeom prst="rect">
            <a:avLst/>
          </a:prstGeom>
          <a:solidFill>
            <a:srgbClr val="002448">
              <a:alpha val="42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1"/>
          <p:cNvSpPr>
            <a:spLocks noChangeArrowheads="1"/>
          </p:cNvSpPr>
          <p:nvPr/>
        </p:nvSpPr>
        <p:spPr bwMode="auto">
          <a:xfrm>
            <a:off x="309355" y="261873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2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52925" y="1011068"/>
            <a:ext cx="1958773" cy="829248"/>
          </a:xfrm>
          <a:prstGeom prst="rect">
            <a:avLst/>
          </a:prstGeom>
          <a:solidFill>
            <a:srgbClr val="0095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21"/>
          <p:cNvSpPr>
            <a:spLocks noChangeArrowheads="1"/>
          </p:cNvSpPr>
          <p:nvPr/>
        </p:nvSpPr>
        <p:spPr bwMode="auto">
          <a:xfrm>
            <a:off x="723925" y="1000692"/>
            <a:ext cx="18223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Запрос </a:t>
            </a:r>
          </a:p>
          <a:p>
            <a:pPr algn="ctr"/>
            <a:r>
              <a:rPr lang="ru-RU" altLang="ru-RU" sz="1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ru-RU" altLang="ru-RU" sz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предоставление </a:t>
            </a:r>
            <a:r>
              <a:rPr lang="ru-RU" altLang="ru-RU" sz="1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перечня </a:t>
            </a:r>
            <a:r>
              <a:rPr lang="ru-RU" altLang="ru-RU" sz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юридических лиц по ОКВЭД/ТН ВЭД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741169" y="2258250"/>
            <a:ext cx="1646929" cy="345801"/>
          </a:xfrm>
          <a:prstGeom prst="rect">
            <a:avLst/>
          </a:prstGeom>
          <a:solidFill>
            <a:srgbClr val="2E7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471629" y="2265496"/>
            <a:ext cx="1316986" cy="351489"/>
          </a:xfrm>
          <a:prstGeom prst="rect">
            <a:avLst/>
          </a:prstGeom>
          <a:solidFill>
            <a:srgbClr val="2E7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14"/>
          <p:cNvSpPr>
            <a:spLocks noChangeArrowheads="1"/>
          </p:cNvSpPr>
          <p:nvPr/>
        </p:nvSpPr>
        <p:spPr bwMode="auto">
          <a:xfrm>
            <a:off x="2741169" y="2576593"/>
            <a:ext cx="1646930" cy="861774"/>
          </a:xfrm>
          <a:prstGeom prst="rect">
            <a:avLst/>
          </a:prstGeom>
          <a:solidFill>
            <a:schemeClr val="accent1">
              <a:lumMod val="5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Перечень производителей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 ОКВЭД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 Перечень </a:t>
            </a: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поставщиков услуг аренды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ж/д-вагонов</a:t>
            </a:r>
            <a:endParaRPr lang="ru-RU" sz="1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Прямоугольник 32"/>
          <p:cNvSpPr>
            <a:spLocks noChangeArrowheads="1"/>
          </p:cNvSpPr>
          <p:nvPr/>
        </p:nvSpPr>
        <p:spPr bwMode="auto">
          <a:xfrm>
            <a:off x="4471630" y="2579456"/>
            <a:ext cx="1316986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Перечень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юридических лиц </a:t>
            </a: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ввоз продукции                     (по ТН ВЭД) </a:t>
            </a:r>
          </a:p>
        </p:txBody>
      </p:sp>
      <p:sp>
        <p:nvSpPr>
          <p:cNvPr id="54" name="Прямоугольник 36"/>
          <p:cNvSpPr>
            <a:spLocks noChangeArrowheads="1"/>
          </p:cNvSpPr>
          <p:nvPr/>
        </p:nvSpPr>
        <p:spPr bwMode="auto">
          <a:xfrm>
            <a:off x="9433441" y="2396005"/>
            <a:ext cx="960240" cy="646331"/>
          </a:xfrm>
          <a:prstGeom prst="rect">
            <a:avLst/>
          </a:prstGeom>
          <a:solidFill>
            <a:srgbClr val="BEBAB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до 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03.07.2017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</a:p>
          <a:p>
            <a:pPr algn="ctr"/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с 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2018 г. ежегодно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– </a:t>
            </a:r>
            <a:endParaRPr lang="ru-RU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до 05.11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Прямоугольник 1"/>
          <p:cNvSpPr>
            <a:spLocks noChangeArrowheads="1"/>
          </p:cNvSpPr>
          <p:nvPr/>
        </p:nvSpPr>
        <p:spPr bwMode="auto">
          <a:xfrm>
            <a:off x="273158" y="462948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4</a:t>
            </a:r>
          </a:p>
        </p:txBody>
      </p:sp>
      <p:sp>
        <p:nvSpPr>
          <p:cNvPr id="56" name="Прямоугольник 20"/>
          <p:cNvSpPr>
            <a:spLocks noChangeArrowheads="1"/>
          </p:cNvSpPr>
          <p:nvPr/>
        </p:nvSpPr>
        <p:spPr bwMode="auto">
          <a:xfrm>
            <a:off x="3118313" y="2242501"/>
            <a:ext cx="8996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Росстат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911125" y="2286496"/>
            <a:ext cx="1550870" cy="317555"/>
          </a:xfrm>
          <a:prstGeom prst="rect">
            <a:avLst/>
          </a:prstGeom>
          <a:solidFill>
            <a:srgbClr val="2E7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551093" y="2277746"/>
            <a:ext cx="1705400" cy="326305"/>
          </a:xfrm>
          <a:prstGeom prst="rect">
            <a:avLst/>
          </a:prstGeom>
          <a:solidFill>
            <a:srgbClr val="2E7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"/>
          <p:cNvSpPr>
            <a:spLocks noChangeArrowheads="1"/>
          </p:cNvSpPr>
          <p:nvPr/>
        </p:nvSpPr>
        <p:spPr bwMode="auto">
          <a:xfrm>
            <a:off x="5925046" y="2280999"/>
            <a:ext cx="1536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Росморречфлот</a:t>
            </a:r>
            <a:endParaRPr lang="ru-RU" alt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" name="Прямоугольник 22"/>
          <p:cNvSpPr>
            <a:spLocks noChangeArrowheads="1"/>
          </p:cNvSpPr>
          <p:nvPr/>
        </p:nvSpPr>
        <p:spPr bwMode="auto">
          <a:xfrm>
            <a:off x="7716761" y="2268996"/>
            <a:ext cx="13350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Росавиация</a:t>
            </a:r>
          </a:p>
        </p:txBody>
      </p:sp>
      <p:sp>
        <p:nvSpPr>
          <p:cNvPr id="62" name="Прямоугольник 36"/>
          <p:cNvSpPr>
            <a:spLocks noChangeArrowheads="1"/>
          </p:cNvSpPr>
          <p:nvPr/>
        </p:nvSpPr>
        <p:spPr bwMode="auto">
          <a:xfrm>
            <a:off x="5887458" y="2577706"/>
            <a:ext cx="1574536" cy="553998"/>
          </a:xfrm>
          <a:prstGeom prst="rect">
            <a:avLst/>
          </a:prstGeom>
          <a:solidFill>
            <a:schemeClr val="accent1">
              <a:lumMod val="5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Перечень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перевозчиков</a:t>
            </a: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речным  </a:t>
            </a: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 морским транспортом</a:t>
            </a:r>
          </a:p>
        </p:txBody>
      </p:sp>
      <p:sp>
        <p:nvSpPr>
          <p:cNvPr id="63" name="Прямоугольник 38"/>
          <p:cNvSpPr>
            <a:spLocks noChangeArrowheads="1"/>
          </p:cNvSpPr>
          <p:nvPr/>
        </p:nvSpPr>
        <p:spPr bwMode="auto">
          <a:xfrm>
            <a:off x="7551093" y="2593455"/>
            <a:ext cx="1705400" cy="553998"/>
          </a:xfrm>
          <a:prstGeom prst="rect">
            <a:avLst/>
          </a:prstGeom>
          <a:solidFill>
            <a:schemeClr val="accent1">
              <a:lumMod val="5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Перечень                 перевозчиков  воздушным транспортом</a:t>
            </a: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1546694" y="1865367"/>
            <a:ext cx="0" cy="412982"/>
          </a:xfrm>
          <a:prstGeom prst="straightConnector1">
            <a:avLst/>
          </a:prstGeom>
          <a:ln w="3175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1572912" y="3291426"/>
            <a:ext cx="0" cy="463730"/>
          </a:xfrm>
          <a:prstGeom prst="straightConnector1">
            <a:avLst/>
          </a:prstGeom>
          <a:ln w="3175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1"/>
          <p:cNvSpPr>
            <a:spLocks noChangeArrowheads="1"/>
          </p:cNvSpPr>
          <p:nvPr/>
        </p:nvSpPr>
        <p:spPr bwMode="auto">
          <a:xfrm>
            <a:off x="323426" y="371066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3</a:t>
            </a: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1566513" y="4169438"/>
            <a:ext cx="0" cy="442732"/>
          </a:xfrm>
          <a:prstGeom prst="straightConnector1">
            <a:avLst/>
          </a:prstGeom>
          <a:ln w="3175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2682699" y="5902933"/>
            <a:ext cx="17958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5500437" y="4440611"/>
            <a:ext cx="5045199" cy="586963"/>
          </a:xfrm>
          <a:prstGeom prst="rect">
            <a:avLst/>
          </a:prstGeom>
          <a:solidFill>
            <a:srgbClr val="002448">
              <a:alpha val="42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1"/>
          <p:cNvSpPr>
            <a:spLocks noChangeArrowheads="1"/>
          </p:cNvSpPr>
          <p:nvPr/>
        </p:nvSpPr>
        <p:spPr bwMode="auto">
          <a:xfrm>
            <a:off x="5539711" y="450435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5932008" y="4547750"/>
            <a:ext cx="4449353" cy="357725"/>
          </a:xfrm>
          <a:prstGeom prst="rect">
            <a:avLst/>
          </a:prstGeom>
          <a:solidFill>
            <a:srgbClr val="0095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Прямоугольник 21"/>
          <p:cNvSpPr>
            <a:spLocks noChangeArrowheads="1"/>
          </p:cNvSpPr>
          <p:nvPr/>
        </p:nvSpPr>
        <p:spPr bwMode="auto">
          <a:xfrm>
            <a:off x="6772927" y="4562843"/>
            <a:ext cx="28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Расчет сметных цен в ИАС ЦС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517143" y="5276452"/>
            <a:ext cx="5028493" cy="1442166"/>
          </a:xfrm>
          <a:prstGeom prst="rect">
            <a:avLst/>
          </a:prstGeom>
          <a:solidFill>
            <a:srgbClr val="002448">
              <a:alpha val="42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1"/>
          <p:cNvSpPr>
            <a:spLocks noChangeArrowheads="1"/>
          </p:cNvSpPr>
          <p:nvPr/>
        </p:nvSpPr>
        <p:spPr bwMode="auto">
          <a:xfrm>
            <a:off x="5555025" y="573053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7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923955" y="5456931"/>
            <a:ext cx="1322555" cy="1011309"/>
          </a:xfrm>
          <a:prstGeom prst="rect">
            <a:avLst/>
          </a:prstGeom>
          <a:solidFill>
            <a:srgbClr val="0095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Прямоугольник 21"/>
          <p:cNvSpPr>
            <a:spLocks noChangeArrowheads="1"/>
          </p:cNvSpPr>
          <p:nvPr/>
        </p:nvSpPr>
        <p:spPr bwMode="auto">
          <a:xfrm>
            <a:off x="5978249" y="5585665"/>
            <a:ext cx="12418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Публикация сметных цен во ФГИС ЦС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307218" y="5322682"/>
            <a:ext cx="3186661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Сметные </a:t>
            </a:r>
            <a:r>
              <a:rPr lang="ru-RU" sz="9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цены на строительные материалы, изделия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Сметные </a:t>
            </a:r>
            <a:r>
              <a:rPr lang="ru-RU" sz="9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цены на эксплуатацию машин и механизмов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Сметные </a:t>
            </a:r>
            <a:r>
              <a:rPr lang="ru-RU" sz="9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цены на затраты труда </a:t>
            </a:r>
          </a:p>
        </p:txBody>
      </p:sp>
      <p:cxnSp>
        <p:nvCxnSpPr>
          <p:cNvPr id="80" name="Прямая со стрелкой 79"/>
          <p:cNvCxnSpPr/>
          <p:nvPr/>
        </p:nvCxnSpPr>
        <p:spPr>
          <a:xfrm flipH="1">
            <a:off x="3740743" y="6492221"/>
            <a:ext cx="2784" cy="2957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36"/>
          <p:cNvSpPr>
            <a:spLocks noChangeArrowheads="1"/>
          </p:cNvSpPr>
          <p:nvPr/>
        </p:nvSpPr>
        <p:spPr bwMode="auto">
          <a:xfrm>
            <a:off x="8658963" y="3720549"/>
            <a:ext cx="1483257" cy="507831"/>
          </a:xfrm>
          <a:prstGeom prst="rect">
            <a:avLst/>
          </a:prstGeom>
          <a:solidFill>
            <a:srgbClr val="BEBAB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до 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30.09.2017, 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с 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2018 г. ежегодно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– </a:t>
            </a:r>
            <a:endParaRPr lang="ru-RU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до 30.12 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Прямоугольник 36"/>
          <p:cNvSpPr>
            <a:spLocks noChangeArrowheads="1"/>
          </p:cNvSpPr>
          <p:nvPr/>
        </p:nvSpPr>
        <p:spPr bwMode="auto">
          <a:xfrm>
            <a:off x="4144197" y="1112050"/>
            <a:ext cx="964769" cy="646331"/>
          </a:xfrm>
          <a:prstGeom prst="rect">
            <a:avLst/>
          </a:prstGeom>
          <a:solidFill>
            <a:srgbClr val="BEBAB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до 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03.04.2017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с 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2018 г. ежегодно </a:t>
            </a: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–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до 01.10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Прямоугольник 36"/>
          <p:cNvSpPr>
            <a:spLocks noChangeArrowheads="1"/>
          </p:cNvSpPr>
          <p:nvPr/>
        </p:nvSpPr>
        <p:spPr bwMode="auto">
          <a:xfrm>
            <a:off x="2878447" y="4578365"/>
            <a:ext cx="1905872" cy="646331"/>
          </a:xfrm>
          <a:prstGeom prst="rect">
            <a:avLst/>
          </a:prstGeom>
          <a:solidFill>
            <a:srgbClr val="BEBAB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до 25.10.2017, с 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2018 г.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ежегодно – не позднее 25 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дней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с даты размещения перечня юридических лиц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5517144" y="937941"/>
            <a:ext cx="5052160" cy="1174199"/>
          </a:xfrm>
          <a:prstGeom prst="rect">
            <a:avLst/>
          </a:prstGeom>
          <a:solidFill>
            <a:srgbClr val="002448">
              <a:alpha val="42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5326417" y="4888595"/>
            <a:ext cx="18237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 flipV="1">
            <a:off x="5124554" y="6611216"/>
            <a:ext cx="20882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 bwMode="auto">
          <a:xfrm>
            <a:off x="267296" y="5458169"/>
            <a:ext cx="4862827" cy="1327359"/>
          </a:xfrm>
          <a:prstGeom prst="rect">
            <a:avLst/>
          </a:prstGeom>
          <a:solidFill>
            <a:srgbClr val="002448">
              <a:alpha val="42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1"/>
          <p:cNvSpPr>
            <a:spLocks noChangeArrowheads="1"/>
          </p:cNvSpPr>
          <p:nvPr/>
        </p:nvSpPr>
        <p:spPr bwMode="auto">
          <a:xfrm>
            <a:off x="275296" y="5868775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>
                <a:solidFill>
                  <a:schemeClr val="bg1"/>
                </a:solidFill>
                <a:latin typeface="Arial" pitchFamily="34" charset="0"/>
                <a:cs typeface="Tahoma" pitchFamily="34" charset="0"/>
              </a:rPr>
              <a:t>5</a:t>
            </a:r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632043" y="5539700"/>
            <a:ext cx="1749949" cy="1170699"/>
          </a:xfrm>
          <a:prstGeom prst="rect">
            <a:avLst/>
          </a:prstGeom>
          <a:solidFill>
            <a:srgbClr val="0095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Прямоугольник 21"/>
          <p:cNvSpPr>
            <a:spLocks noChangeArrowheads="1"/>
          </p:cNvSpPr>
          <p:nvPr/>
        </p:nvSpPr>
        <p:spPr bwMode="auto">
          <a:xfrm>
            <a:off x="691110" y="5562636"/>
            <a:ext cx="1651718" cy="11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Предоставление информации юридическими лицами во </a:t>
            </a:r>
            <a:endParaRPr lang="ru-RU" altLang="ru-RU" sz="1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ФГИС </a:t>
            </a:r>
            <a:r>
              <a:rPr lang="ru-RU" alt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ЦС </a:t>
            </a:r>
          </a:p>
        </p:txBody>
      </p:sp>
      <p:sp>
        <p:nvSpPr>
          <p:cNvPr id="94" name="Прямоугольник 93"/>
          <p:cNvSpPr/>
          <p:nvPr/>
        </p:nvSpPr>
        <p:spPr bwMode="auto">
          <a:xfrm>
            <a:off x="2438800" y="5654551"/>
            <a:ext cx="1503739" cy="8617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Общих сведений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Сведений </a:t>
            </a: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 отпускной цене </a:t>
            </a:r>
            <a:r>
              <a:rPr lang="ru-RU" sz="1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производителей/ поставщиков </a:t>
            </a: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услуг</a:t>
            </a:r>
          </a:p>
        </p:txBody>
      </p:sp>
      <p:sp>
        <p:nvSpPr>
          <p:cNvPr id="96" name="Прямоугольник 36"/>
          <p:cNvSpPr>
            <a:spLocks noChangeArrowheads="1"/>
          </p:cNvSpPr>
          <p:nvPr/>
        </p:nvSpPr>
        <p:spPr bwMode="auto">
          <a:xfrm>
            <a:off x="3988260" y="5666628"/>
            <a:ext cx="1076811" cy="923330"/>
          </a:xfrm>
          <a:prstGeom prst="rect">
            <a:avLst/>
          </a:prstGeom>
          <a:solidFill>
            <a:srgbClr val="BEBAB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до 15.11.2017</a:t>
            </a:r>
          </a:p>
          <a:p>
            <a:pPr algn="ctr"/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(за </a:t>
            </a:r>
            <a:r>
              <a:rPr lang="en-US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III</a:t>
            </a: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кв. </a:t>
            </a:r>
            <a:r>
              <a:rPr lang="ru-RU" alt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2017);</a:t>
            </a:r>
            <a:endParaRPr lang="ru-RU" altLang="ru-RU" sz="9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до 25.01.2018</a:t>
            </a:r>
          </a:p>
          <a:p>
            <a:pPr algn="ctr"/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(за </a:t>
            </a:r>
            <a:r>
              <a:rPr lang="en-US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IV </a:t>
            </a: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кв. 2017);</a:t>
            </a:r>
          </a:p>
          <a:p>
            <a:pPr algn="ctr"/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с </a:t>
            </a:r>
            <a:r>
              <a:rPr lang="ru-RU" alt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2018 г. </a:t>
            </a: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ежеквартально</a:t>
            </a:r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6633658" y="4935061"/>
            <a:ext cx="0" cy="486023"/>
          </a:xfrm>
          <a:prstGeom prst="straightConnector1">
            <a:avLst/>
          </a:prstGeom>
          <a:ln w="3175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600049" y="4596482"/>
            <a:ext cx="2181520" cy="617723"/>
          </a:xfrm>
          <a:prstGeom prst="rect">
            <a:avLst/>
          </a:prstGeom>
          <a:solidFill>
            <a:srgbClr val="0095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Прямоугольник 21"/>
          <p:cNvSpPr>
            <a:spLocks noChangeArrowheads="1"/>
          </p:cNvSpPr>
          <p:nvPr/>
        </p:nvSpPr>
        <p:spPr bwMode="auto">
          <a:xfrm>
            <a:off x="544609" y="4635104"/>
            <a:ext cx="228871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3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Уведомление юридических лиц, согласно перечню 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5570961" y="985189"/>
            <a:ext cx="1134613" cy="286987"/>
          </a:xfrm>
          <a:prstGeom prst="rect">
            <a:avLst/>
          </a:prstGeom>
          <a:solidFill>
            <a:srgbClr val="2E7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Прямоугольник 14"/>
          <p:cNvSpPr>
            <a:spLocks noChangeArrowheads="1"/>
          </p:cNvSpPr>
          <p:nvPr/>
        </p:nvSpPr>
        <p:spPr bwMode="auto">
          <a:xfrm>
            <a:off x="5570699" y="1258281"/>
            <a:ext cx="1144358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Тарифы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перевозку грузов ж/д транспортом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752036" y="984819"/>
            <a:ext cx="1807027" cy="262394"/>
          </a:xfrm>
          <a:prstGeom prst="rect">
            <a:avLst/>
          </a:prstGeom>
          <a:solidFill>
            <a:srgbClr val="2E7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Прямоугольник 14"/>
          <p:cNvSpPr>
            <a:spLocks noChangeArrowheads="1"/>
          </p:cNvSpPr>
          <p:nvPr/>
        </p:nvSpPr>
        <p:spPr bwMode="auto">
          <a:xfrm>
            <a:off x="7752036" y="1255667"/>
            <a:ext cx="1807028" cy="823302"/>
          </a:xfrm>
          <a:prstGeom prst="rect">
            <a:avLst/>
          </a:prstGeom>
          <a:solidFill>
            <a:schemeClr val="accent1">
              <a:lumMod val="5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Среднемесячная </a:t>
            </a:r>
            <a:r>
              <a:rPr lang="ru-RU" sz="9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номинальная начисленная </a:t>
            </a:r>
            <a:r>
              <a:rPr lang="ru-RU" sz="95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заработная плата по </a:t>
            </a:r>
            <a:r>
              <a:rPr lang="ru-RU" sz="9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полному кругу организаций по субъектам РФ</a:t>
            </a:r>
          </a:p>
        </p:txBody>
      </p:sp>
      <p:sp>
        <p:nvSpPr>
          <p:cNvPr id="105" name="Прямоугольник 21"/>
          <p:cNvSpPr>
            <a:spLocks noChangeArrowheads="1"/>
          </p:cNvSpPr>
          <p:nvPr/>
        </p:nvSpPr>
        <p:spPr bwMode="auto">
          <a:xfrm>
            <a:off x="8233816" y="935943"/>
            <a:ext cx="8996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Росстат</a:t>
            </a:r>
          </a:p>
        </p:txBody>
      </p:sp>
      <p:sp>
        <p:nvSpPr>
          <p:cNvPr id="106" name="Прямоугольник 36"/>
          <p:cNvSpPr>
            <a:spLocks noChangeArrowheads="1"/>
          </p:cNvSpPr>
          <p:nvPr/>
        </p:nvSpPr>
        <p:spPr bwMode="auto">
          <a:xfrm>
            <a:off x="9615033" y="1075993"/>
            <a:ext cx="930603" cy="923330"/>
          </a:xfrm>
          <a:prstGeom prst="rect">
            <a:avLst/>
          </a:prstGeom>
          <a:solidFill>
            <a:srgbClr val="BEBAB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до 15.11.2017 </a:t>
            </a:r>
          </a:p>
          <a:p>
            <a:pPr algn="ctr"/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(за янв. – сент.)</a:t>
            </a:r>
          </a:p>
          <a:p>
            <a:pPr algn="ctr"/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до 25.02.2018</a:t>
            </a:r>
          </a:p>
          <a:p>
            <a:pPr algn="ctr"/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(за окт. – дек.),</a:t>
            </a:r>
          </a:p>
        </p:txBody>
      </p:sp>
      <p:sp>
        <p:nvSpPr>
          <p:cNvPr id="107" name="Прямоугольник 36"/>
          <p:cNvSpPr>
            <a:spLocks noChangeArrowheads="1"/>
          </p:cNvSpPr>
          <p:nvPr/>
        </p:nvSpPr>
        <p:spPr bwMode="auto">
          <a:xfrm>
            <a:off x="6745800" y="1183964"/>
            <a:ext cx="971224" cy="646331"/>
          </a:xfrm>
          <a:prstGeom prst="rect">
            <a:avLst/>
          </a:prstGeom>
          <a:solidFill>
            <a:srgbClr val="BEBAB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до </a:t>
            </a:r>
            <a:r>
              <a:rPr lang="ru-RU" alt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05.11.2017,</a:t>
            </a:r>
            <a:endParaRPr lang="ru-RU" altLang="ru-RU" sz="9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с </a:t>
            </a:r>
            <a:r>
              <a:rPr lang="ru-RU" alt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2018 г. </a:t>
            </a: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ежегодно –</a:t>
            </a:r>
          </a:p>
          <a:p>
            <a:pPr algn="ctr">
              <a:defRPr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до </a:t>
            </a:r>
            <a:r>
              <a:rPr lang="ru-RU" alt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25.02</a:t>
            </a:r>
            <a:endParaRPr lang="ru-RU" altLang="ru-RU" sz="9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5382103" y="1516085"/>
            <a:ext cx="0" cy="474283"/>
          </a:xfrm>
          <a:prstGeom prst="line">
            <a:avLst/>
          </a:prstGeom>
          <a:ln w="25400">
            <a:solidFill>
              <a:srgbClr val="8C674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1646930" y="1990368"/>
            <a:ext cx="3735173" cy="0"/>
          </a:xfrm>
          <a:prstGeom prst="line">
            <a:avLst/>
          </a:prstGeom>
          <a:ln w="25400">
            <a:solidFill>
              <a:srgbClr val="8C674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endCxn id="84" idx="1"/>
          </p:cNvCxnSpPr>
          <p:nvPr/>
        </p:nvCxnSpPr>
        <p:spPr>
          <a:xfrm>
            <a:off x="5382103" y="1525041"/>
            <a:ext cx="135041" cy="0"/>
          </a:xfrm>
          <a:prstGeom prst="line">
            <a:avLst/>
          </a:prstGeom>
          <a:ln w="25400">
            <a:solidFill>
              <a:srgbClr val="8C674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684945" y="2468508"/>
            <a:ext cx="1981049" cy="846746"/>
          </a:xfrm>
          <a:prstGeom prst="rect">
            <a:avLst/>
          </a:prstGeom>
          <a:solidFill>
            <a:srgbClr val="0095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Прямоугольник 21"/>
          <p:cNvSpPr>
            <a:spLocks noChangeArrowheads="1"/>
          </p:cNvSpPr>
          <p:nvPr/>
        </p:nvSpPr>
        <p:spPr bwMode="auto">
          <a:xfrm>
            <a:off x="637611" y="2467004"/>
            <a:ext cx="2079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Предоставление </a:t>
            </a:r>
          </a:p>
          <a:p>
            <a:pPr algn="ctr"/>
            <a:r>
              <a:rPr lang="ru-RU" altLang="ru-RU" sz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сведений от ФОИВ</a:t>
            </a:r>
          </a:p>
          <a:p>
            <a:pPr algn="ctr"/>
            <a:r>
              <a:rPr lang="ru-RU" altLang="ru-RU" sz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для формирования </a:t>
            </a:r>
          </a:p>
          <a:p>
            <a:pPr algn="ctr"/>
            <a:r>
              <a:rPr lang="ru-RU" altLang="ru-RU" sz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перечня юридических лиц</a:t>
            </a:r>
          </a:p>
        </p:txBody>
      </p:sp>
      <p:sp>
        <p:nvSpPr>
          <p:cNvPr id="113" name="Прямоугольник 14"/>
          <p:cNvSpPr>
            <a:spLocks noChangeArrowheads="1"/>
          </p:cNvSpPr>
          <p:nvPr/>
        </p:nvSpPr>
        <p:spPr bwMode="auto">
          <a:xfrm>
            <a:off x="7304433" y="6020531"/>
            <a:ext cx="22021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Тарифы на перевозку грузов </a:t>
            </a:r>
            <a:r>
              <a:rPr lang="ru-RU" sz="9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ж/д </a:t>
            </a:r>
            <a:r>
              <a:rPr lang="ru-RU" sz="9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транспортом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Заработная плата </a:t>
            </a:r>
            <a:r>
              <a:rPr lang="ru-RU" sz="9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 полному кругу организаций регионов </a:t>
            </a:r>
            <a:r>
              <a:rPr lang="ru-RU" sz="9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РФ</a:t>
            </a:r>
            <a:endParaRPr lang="ru-RU" sz="9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14" name="Прямая со стрелкой 113"/>
          <p:cNvCxnSpPr/>
          <p:nvPr/>
        </p:nvCxnSpPr>
        <p:spPr>
          <a:xfrm>
            <a:off x="1655282" y="2005608"/>
            <a:ext cx="0" cy="271238"/>
          </a:xfrm>
          <a:prstGeom prst="straightConnector1">
            <a:avLst/>
          </a:prstGeom>
          <a:ln w="3175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36"/>
          <p:cNvSpPr>
            <a:spLocks noChangeArrowheads="1"/>
          </p:cNvSpPr>
          <p:nvPr/>
        </p:nvSpPr>
        <p:spPr bwMode="auto">
          <a:xfrm>
            <a:off x="9579188" y="6222019"/>
            <a:ext cx="900484" cy="246221"/>
          </a:xfrm>
          <a:prstGeom prst="rect">
            <a:avLst/>
          </a:prstGeom>
          <a:solidFill>
            <a:srgbClr val="BEBAB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15.12.2017</a:t>
            </a:r>
            <a:r>
              <a:rPr lang="ru-RU" altLang="ru-RU" sz="10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cxnSp>
        <p:nvCxnSpPr>
          <p:cNvPr id="197" name="Прямая со стрелкой 196"/>
          <p:cNvCxnSpPr>
            <a:endCxn id="71" idx="1"/>
          </p:cNvCxnSpPr>
          <p:nvPr/>
        </p:nvCxnSpPr>
        <p:spPr>
          <a:xfrm>
            <a:off x="5326417" y="4734093"/>
            <a:ext cx="174020" cy="0"/>
          </a:xfrm>
          <a:prstGeom prst="straightConnector1">
            <a:avLst/>
          </a:prstGeom>
          <a:ln w="3175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flipH="1">
            <a:off x="5333378" y="4716731"/>
            <a:ext cx="1" cy="1537027"/>
          </a:xfrm>
          <a:prstGeom prst="line">
            <a:avLst/>
          </a:prstGeom>
          <a:ln w="25400">
            <a:solidFill>
              <a:srgbClr val="8C674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>
            <a:off x="5129302" y="6241450"/>
            <a:ext cx="190726" cy="0"/>
          </a:xfrm>
          <a:prstGeom prst="line">
            <a:avLst/>
          </a:prstGeom>
          <a:ln w="25400">
            <a:solidFill>
              <a:srgbClr val="8C674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21"/>
          <p:cNvSpPr>
            <a:spLocks noChangeArrowheads="1"/>
          </p:cNvSpPr>
          <p:nvPr/>
        </p:nvSpPr>
        <p:spPr bwMode="auto">
          <a:xfrm>
            <a:off x="4443280" y="2242501"/>
            <a:ext cx="13717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ФТС России</a:t>
            </a:r>
            <a:endParaRPr lang="ru-RU" altLang="ru-RU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Прямоугольник 21"/>
          <p:cNvSpPr>
            <a:spLocks noChangeArrowheads="1"/>
          </p:cNvSpPr>
          <p:nvPr/>
        </p:nvSpPr>
        <p:spPr bwMode="auto">
          <a:xfrm>
            <a:off x="5470634" y="959405"/>
            <a:ext cx="13717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ФАС России</a:t>
            </a:r>
            <a:endParaRPr lang="ru-RU" altLang="ru-RU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1583217" y="5186596"/>
            <a:ext cx="1" cy="360724"/>
          </a:xfrm>
          <a:prstGeom prst="straightConnector1">
            <a:avLst/>
          </a:prstGeom>
          <a:ln w="31750">
            <a:solidFill>
              <a:srgbClr val="A77B5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718357" y="3795274"/>
            <a:ext cx="7438327" cy="397024"/>
          </a:xfrm>
          <a:prstGeom prst="rect">
            <a:avLst/>
          </a:prstGeom>
          <a:solidFill>
            <a:srgbClr val="0095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Прямоугольник 21"/>
          <p:cNvSpPr>
            <a:spLocks noChangeArrowheads="1"/>
          </p:cNvSpPr>
          <p:nvPr/>
        </p:nvSpPr>
        <p:spPr bwMode="auto">
          <a:xfrm>
            <a:off x="718357" y="3824139"/>
            <a:ext cx="76833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Публикация перечня юридических лиц во ФГИС ЦС</a:t>
            </a:r>
          </a:p>
        </p:txBody>
      </p:sp>
    </p:spTree>
    <p:extLst>
      <p:ext uri="{BB962C8B-B14F-4D97-AF65-F5344CB8AC3E}">
        <p14:creationId xmlns:p14="http://schemas.microsoft.com/office/powerpoint/2010/main" val="40662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ПЕРЕЧЕНЬ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ЮРИДИЧЕСКИХ ЛИЦ, ПРЕДОСТАВЛЯЮЩИХ ИНФОРМАЦИЮ</a:t>
            </a:r>
            <a:endParaRPr lang="ru-RU" dirty="0"/>
          </a:p>
          <a:p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0090" y="3622536"/>
            <a:ext cx="1444370" cy="1204419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5" y="1087077"/>
            <a:ext cx="8384568" cy="5484905"/>
          </a:xfrm>
          <a:prstGeom prst="rect">
            <a:avLst/>
          </a:prstGeom>
          <a:effectLst/>
        </p:spPr>
      </p:pic>
      <p:sp>
        <p:nvSpPr>
          <p:cNvPr id="2" name="Прямоугольник 1"/>
          <p:cNvSpPr/>
          <p:nvPr/>
        </p:nvSpPr>
        <p:spPr>
          <a:xfrm>
            <a:off x="819509" y="6314536"/>
            <a:ext cx="8465704" cy="34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40152" y="1087076"/>
            <a:ext cx="526210" cy="258793"/>
          </a:xfrm>
          <a:prstGeom prst="rect">
            <a:avLst/>
          </a:prstGeom>
          <a:solidFill>
            <a:srgbClr val="4D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3689" y="3384173"/>
            <a:ext cx="8632804" cy="954107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ru-RU" alt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Предназначен </a:t>
            </a:r>
            <a:r>
              <a:rPr lang="ru-RU" alt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для обеспечения информационной поддержки </a:t>
            </a:r>
            <a:endParaRPr lang="ru-RU" altLang="ru-RU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задач</a:t>
            </a:r>
            <a:r>
              <a:rPr lang="ru-RU" alt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связанных с</a:t>
            </a:r>
            <a:r>
              <a:rPr lang="ru-RU" alt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algn="ctr"/>
            <a:endParaRPr lang="ru-RU" altLang="ru-RU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042" y="4746395"/>
            <a:ext cx="2784326" cy="2031325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Классификацией и кодированием строительных ресурсов для целей ценообразования в строительной </a:t>
            </a:r>
            <a:r>
              <a:rPr lang="ru-RU" alt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отрасли</a:t>
            </a:r>
          </a:p>
          <a:p>
            <a:pPr algn="ctr"/>
            <a:endParaRPr lang="ru-RU" alt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3689" y="925757"/>
            <a:ext cx="8632804" cy="2062103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ru-RU" altLang="ru-RU" sz="10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Систематизированный </a:t>
            </a:r>
            <a:r>
              <a:rPr lang="ru-RU" alt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перечень используемых при строительстве, реконструкции и капитальном ремонте объектов капитального строительства материалов, изделий, конструкций, оборудования, машин и механизмов, каждому из которых присвоен определенный код, гармонизированный с Общероссийским классификатором продукции по видам экономической </a:t>
            </a:r>
            <a:r>
              <a:rPr lang="ru-RU" alt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деятельности</a:t>
            </a:r>
          </a:p>
          <a:p>
            <a:pPr algn="ctr"/>
            <a:endParaRPr lang="ru-RU" altLang="ru-RU" sz="1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52800" y="4746395"/>
            <a:ext cx="2739777" cy="2031325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endParaRPr lang="ru-RU" altLang="ru-RU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altLang="ru-RU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Проведением </a:t>
            </a:r>
            <a:r>
              <a:rPr lang="ru-RU" alt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мониторинга стоимости строительных </a:t>
            </a:r>
            <a:r>
              <a:rPr lang="ru-RU" alt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ресурсов</a:t>
            </a:r>
          </a:p>
          <a:p>
            <a:pPr algn="ctr"/>
            <a:endParaRPr lang="ru-RU" altLang="ru-RU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alt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31794" y="4748146"/>
            <a:ext cx="2824699" cy="2031325"/>
          </a:xfrm>
          <a:prstGeom prst="rect">
            <a:avLst/>
          </a:prstGeom>
          <a:solidFill>
            <a:srgbClr val="F4F5F9"/>
          </a:solidFill>
          <a:ln>
            <a:solidFill>
              <a:srgbClr val="A77B53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17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Обеспечением унификации, автоматизации расчета стоимости строительства объектов с применением прикладных программных </a:t>
            </a:r>
            <a:r>
              <a:rPr lang="ru-RU" alt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продуктов</a:t>
            </a:r>
          </a:p>
          <a:p>
            <a:pPr algn="ctr"/>
            <a:endParaRPr lang="ru-RU" altLang="ru-RU" sz="3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Заголовок 54"/>
          <p:cNvSpPr txBox="1">
            <a:spLocks/>
          </p:cNvSpPr>
          <p:nvPr/>
        </p:nvSpPr>
        <p:spPr bwMode="auto">
          <a:xfrm>
            <a:off x="527768" y="365878"/>
            <a:ext cx="9480631" cy="493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 defTabSz="1007943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cap="none" baseline="0">
                <a:solidFill>
                  <a:srgbClr val="9D2235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0" indent="0" defTabSz="1007943">
              <a:lnSpc>
                <a:spcPts val="1400"/>
              </a:lnSpc>
              <a:spcBef>
                <a:spcPts val="1400"/>
              </a:spcBef>
              <a:buFont typeface="Arial" panose="020B0604020202020204" pitchFamily="34" charset="0"/>
              <a:buNone/>
              <a:defRPr sz="1100" baseline="0"/>
            </a:lvl2pPr>
            <a:lvl3pPr marL="1007943" indent="0" defTabSz="1007943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baseline="0"/>
            </a:lvl3pPr>
            <a:lvl4pPr marL="1511914" indent="0" defTabSz="1007943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baseline="0"/>
            </a:lvl4pPr>
            <a:lvl5pPr marL="2015886" indent="0" defTabSz="1007943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baseline="0"/>
            </a:lvl5pPr>
            <a:lvl6pPr marL="2771844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6pPr>
            <a:lvl7pPr marL="3275815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7pPr>
            <a:lvl8pPr marL="3779787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8pPr>
            <a:lvl9pPr marL="4283758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9pPr>
          </a:lstStyle>
          <a:p>
            <a:r>
              <a:rPr lang="ru-RU" altLang="ru-RU" dirty="0"/>
              <a:t>КЛАССИФИКАТОР СТРОИТЕЛЬНЫХ РЕСУРСОВ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942179" y="4220038"/>
            <a:ext cx="0" cy="568726"/>
          </a:xfrm>
          <a:prstGeom prst="straightConnector1">
            <a:avLst/>
          </a:prstGeom>
          <a:ln w="1270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001931" y="4220038"/>
            <a:ext cx="0" cy="568726"/>
          </a:xfrm>
          <a:prstGeom prst="straightConnector1">
            <a:avLst/>
          </a:prstGeom>
          <a:ln w="1270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865722" y="4220038"/>
            <a:ext cx="0" cy="568726"/>
          </a:xfrm>
          <a:prstGeom prst="straightConnector1">
            <a:avLst/>
          </a:prstGeom>
          <a:ln w="1270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gge.ru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0F05-9152-48D7-BAD1-3C9B5094FDF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366" y="6141970"/>
            <a:ext cx="9316528" cy="34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4827" y="971210"/>
            <a:ext cx="9311430" cy="57919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Заголовок 54"/>
          <p:cNvSpPr txBox="1">
            <a:spLocks/>
          </p:cNvSpPr>
          <p:nvPr/>
        </p:nvSpPr>
        <p:spPr bwMode="auto">
          <a:xfrm>
            <a:off x="303492" y="253740"/>
            <a:ext cx="9480631" cy="493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indent="0" defTabSz="1007943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cap="none" baseline="0">
                <a:solidFill>
                  <a:srgbClr val="9D2235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0" indent="0" defTabSz="1007943">
              <a:lnSpc>
                <a:spcPts val="1400"/>
              </a:lnSpc>
              <a:spcBef>
                <a:spcPts val="1400"/>
              </a:spcBef>
              <a:buFont typeface="Arial" panose="020B0604020202020204" pitchFamily="34" charset="0"/>
              <a:buNone/>
              <a:defRPr sz="1100" baseline="0"/>
            </a:lvl2pPr>
            <a:lvl3pPr marL="1007943" indent="0" defTabSz="1007943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baseline="0"/>
            </a:lvl3pPr>
            <a:lvl4pPr marL="1511914" indent="0" defTabSz="1007943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baseline="0"/>
            </a:lvl4pPr>
            <a:lvl5pPr marL="2015886" indent="0" defTabSz="1007943">
              <a:lnSpc>
                <a:spcPts val="1400"/>
              </a:lnSpc>
              <a:spcBef>
                <a:spcPts val="551"/>
              </a:spcBef>
              <a:buFont typeface="Arial" panose="020B0604020202020204" pitchFamily="34" charset="0"/>
              <a:buNone/>
              <a:defRPr sz="1200" baseline="0"/>
            </a:lvl5pPr>
            <a:lvl6pPr marL="2771844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6pPr>
            <a:lvl7pPr marL="3275815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7pPr>
            <a:lvl8pPr marL="3779787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8pPr>
            <a:lvl9pPr marL="4283758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9pPr>
          </a:lstStyle>
          <a:p>
            <a:r>
              <a:rPr lang="ru-RU" altLang="ru-RU" dirty="0"/>
              <a:t>КЛАССИФИКАТОР СТРОИТЕЛЬНЫХ РЕСУРСОВ</a:t>
            </a: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3446015" y="1071553"/>
            <a:ext cx="4119411" cy="707886"/>
          </a:xfrm>
          <a:prstGeom prst="rect">
            <a:avLst/>
          </a:prstGeom>
          <a:solidFill>
            <a:srgbClr val="9D2235"/>
          </a:solidFill>
          <a:ln w="12700">
            <a:solidFill>
              <a:srgbClr val="9D223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Классификатор строительных ресурсов</a:t>
            </a:r>
          </a:p>
        </p:txBody>
      </p:sp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1486230" y="1974515"/>
            <a:ext cx="31054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500" b="1"/>
              <a:t>Материалы, изделия, конструкции</a:t>
            </a:r>
          </a:p>
        </p:txBody>
      </p:sp>
      <p:sp>
        <p:nvSpPr>
          <p:cNvPr id="15" name="Прямоугольник 12"/>
          <p:cNvSpPr>
            <a:spLocks noChangeArrowheads="1"/>
          </p:cNvSpPr>
          <p:nvPr/>
        </p:nvSpPr>
        <p:spPr bwMode="auto">
          <a:xfrm>
            <a:off x="5036246" y="1974515"/>
            <a:ext cx="14174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500" b="1"/>
              <a:t>Оборудование</a:t>
            </a:r>
          </a:p>
        </p:txBody>
      </p:sp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7020079" y="1974515"/>
            <a:ext cx="21196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500" b="1"/>
              <a:t>Машины и механизмы</a:t>
            </a:r>
          </a:p>
        </p:txBody>
      </p:sp>
      <p:cxnSp>
        <p:nvCxnSpPr>
          <p:cNvPr id="19" name="Соединительная линия уступом 18"/>
          <p:cNvCxnSpPr>
            <a:stCxn id="13" idx="1"/>
            <a:endCxn id="14" idx="0"/>
          </p:cNvCxnSpPr>
          <p:nvPr/>
        </p:nvCxnSpPr>
        <p:spPr>
          <a:xfrm rot="10800000" flipV="1">
            <a:off x="3038931" y="1425495"/>
            <a:ext cx="407084" cy="549019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13" idx="3"/>
            <a:endCxn id="16" idx="0"/>
          </p:cNvCxnSpPr>
          <p:nvPr/>
        </p:nvCxnSpPr>
        <p:spPr>
          <a:xfrm>
            <a:off x="7565426" y="1425496"/>
            <a:ext cx="514463" cy="549019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5" idx="0"/>
          </p:cNvCxnSpPr>
          <p:nvPr/>
        </p:nvCxnSpPr>
        <p:spPr>
          <a:xfrm>
            <a:off x="5744966" y="1779439"/>
            <a:ext cx="0" cy="195076"/>
          </a:xfrm>
          <a:prstGeom prst="straightConnector1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17"/>
          <p:cNvSpPr>
            <a:spLocks noChangeArrowheads="1"/>
          </p:cNvSpPr>
          <p:nvPr/>
        </p:nvSpPr>
        <p:spPr bwMode="auto">
          <a:xfrm>
            <a:off x="2354967" y="2255491"/>
            <a:ext cx="922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b="1" dirty="0"/>
              <a:t>27 книг</a:t>
            </a:r>
          </a:p>
        </p:txBody>
      </p:sp>
      <p:sp>
        <p:nvSpPr>
          <p:cNvPr id="23" name="Прямоугольник 18"/>
          <p:cNvSpPr>
            <a:spLocks noChangeArrowheads="1"/>
          </p:cNvSpPr>
          <p:nvPr/>
        </p:nvSpPr>
        <p:spPr bwMode="auto">
          <a:xfrm>
            <a:off x="2339558" y="4925201"/>
            <a:ext cx="9621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/>
              <a:t>59 352 </a:t>
            </a:r>
          </a:p>
          <a:p>
            <a:pPr algn="ctr"/>
            <a:r>
              <a:rPr lang="ru-RU" altLang="ru-RU" b="1"/>
              <a:t>ресурса</a:t>
            </a:r>
          </a:p>
        </p:txBody>
      </p:sp>
      <p:cxnSp>
        <p:nvCxnSpPr>
          <p:cNvPr id="24" name="Соединительная линия уступом 23"/>
          <p:cNvCxnSpPr>
            <a:stCxn id="22" idx="1"/>
            <a:endCxn id="25" idx="0"/>
          </p:cNvCxnSpPr>
          <p:nvPr/>
        </p:nvCxnSpPr>
        <p:spPr>
          <a:xfrm rot="10800000" flipV="1">
            <a:off x="1901791" y="2440156"/>
            <a:ext cx="453176" cy="736641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0"/>
          <p:cNvSpPr>
            <a:spLocks noChangeArrowheads="1"/>
          </p:cNvSpPr>
          <p:nvPr/>
        </p:nvSpPr>
        <p:spPr bwMode="auto">
          <a:xfrm>
            <a:off x="1026816" y="3176798"/>
            <a:ext cx="17499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/>
              <a:t>11 книг </a:t>
            </a:r>
            <a:r>
              <a:rPr lang="ru-RU" altLang="ru-RU" sz="1400" b="1" dirty="0"/>
              <a:t>Классифицированы по области применения строительного ресурса</a:t>
            </a:r>
          </a:p>
        </p:txBody>
      </p:sp>
      <p:sp>
        <p:nvSpPr>
          <p:cNvPr id="26" name="Прямоугольник 21"/>
          <p:cNvSpPr>
            <a:spLocks noChangeArrowheads="1"/>
          </p:cNvSpPr>
          <p:nvPr/>
        </p:nvSpPr>
        <p:spPr bwMode="auto">
          <a:xfrm>
            <a:off x="2798194" y="3159298"/>
            <a:ext cx="175134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/>
              <a:t>16 книг </a:t>
            </a:r>
            <a:r>
              <a:rPr lang="ru-RU" altLang="ru-RU" sz="1400" b="1" dirty="0"/>
              <a:t>Классифицированы по характеристикам строительного ресурса</a:t>
            </a:r>
          </a:p>
        </p:txBody>
      </p:sp>
      <p:cxnSp>
        <p:nvCxnSpPr>
          <p:cNvPr id="27" name="Соединительная линия уступом 26"/>
          <p:cNvCxnSpPr>
            <a:stCxn id="22" idx="3"/>
            <a:endCxn id="26" idx="0"/>
          </p:cNvCxnSpPr>
          <p:nvPr/>
        </p:nvCxnSpPr>
        <p:spPr>
          <a:xfrm>
            <a:off x="3277014" y="2440157"/>
            <a:ext cx="396851" cy="719141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25" idx="2"/>
            <a:endCxn id="23" idx="1"/>
          </p:cNvCxnSpPr>
          <p:nvPr/>
        </p:nvCxnSpPr>
        <p:spPr>
          <a:xfrm rot="16200000" flipH="1">
            <a:off x="1808165" y="4716973"/>
            <a:ext cx="625019" cy="437767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26" idx="2"/>
            <a:endCxn id="23" idx="3"/>
          </p:cNvCxnSpPr>
          <p:nvPr/>
        </p:nvCxnSpPr>
        <p:spPr>
          <a:xfrm rot="5400000">
            <a:off x="3058792" y="4633293"/>
            <a:ext cx="857963" cy="372184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5"/>
          <p:cNvSpPr>
            <a:spLocks noChangeArrowheads="1"/>
          </p:cNvSpPr>
          <p:nvPr/>
        </p:nvSpPr>
        <p:spPr bwMode="auto">
          <a:xfrm>
            <a:off x="5426790" y="2265991"/>
            <a:ext cx="805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b="1" dirty="0"/>
              <a:t>9 книг</a:t>
            </a:r>
          </a:p>
        </p:txBody>
      </p:sp>
      <p:cxnSp>
        <p:nvCxnSpPr>
          <p:cNvPr id="31" name="Прямая со стрелкой 30"/>
          <p:cNvCxnSpPr>
            <a:stCxn id="30" idx="2"/>
          </p:cNvCxnSpPr>
          <p:nvPr/>
        </p:nvCxnSpPr>
        <p:spPr>
          <a:xfrm flipH="1">
            <a:off x="5824923" y="2635323"/>
            <a:ext cx="4382" cy="638624"/>
          </a:xfrm>
          <a:prstGeom prst="straightConnector1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28"/>
          <p:cNvSpPr>
            <a:spLocks noChangeArrowheads="1"/>
          </p:cNvSpPr>
          <p:nvPr/>
        </p:nvSpPr>
        <p:spPr bwMode="auto">
          <a:xfrm>
            <a:off x="4989624" y="3228554"/>
            <a:ext cx="166781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/>
              <a:t>Классифицированы по функциональному назначению оборудования </a:t>
            </a:r>
          </a:p>
        </p:txBody>
      </p:sp>
      <p:cxnSp>
        <p:nvCxnSpPr>
          <p:cNvPr id="33" name="Прямая со стрелкой 32"/>
          <p:cNvCxnSpPr>
            <a:stCxn id="32" idx="2"/>
            <a:endCxn id="34" idx="0"/>
          </p:cNvCxnSpPr>
          <p:nvPr/>
        </p:nvCxnSpPr>
        <p:spPr>
          <a:xfrm>
            <a:off x="5823530" y="4398105"/>
            <a:ext cx="1393" cy="521846"/>
          </a:xfrm>
          <a:prstGeom prst="straightConnector1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0"/>
          <p:cNvSpPr>
            <a:spLocks noChangeArrowheads="1"/>
          </p:cNvSpPr>
          <p:nvPr/>
        </p:nvSpPr>
        <p:spPr bwMode="auto">
          <a:xfrm>
            <a:off x="5282145" y="4919951"/>
            <a:ext cx="10855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/>
              <a:t>7 712</a:t>
            </a:r>
          </a:p>
          <a:p>
            <a:pPr algn="ctr"/>
            <a:r>
              <a:rPr lang="ru-RU" altLang="ru-RU" b="1"/>
              <a:t>ресурсов</a:t>
            </a:r>
          </a:p>
        </p:txBody>
      </p:sp>
      <p:sp>
        <p:nvSpPr>
          <p:cNvPr id="35" name="Прямоугольник 31"/>
          <p:cNvSpPr>
            <a:spLocks noChangeArrowheads="1"/>
          </p:cNvSpPr>
          <p:nvPr/>
        </p:nvSpPr>
        <p:spPr bwMode="auto">
          <a:xfrm>
            <a:off x="7484408" y="2265991"/>
            <a:ext cx="1171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b="1"/>
              <a:t>21 раздел</a:t>
            </a:r>
          </a:p>
        </p:txBody>
      </p:sp>
      <p:sp>
        <p:nvSpPr>
          <p:cNvPr id="36" name="Прямоугольник 32"/>
          <p:cNvSpPr>
            <a:spLocks noChangeArrowheads="1"/>
          </p:cNvSpPr>
          <p:nvPr/>
        </p:nvSpPr>
        <p:spPr bwMode="auto">
          <a:xfrm>
            <a:off x="4746214" y="5833782"/>
            <a:ext cx="2146716" cy="861774"/>
          </a:xfrm>
          <a:prstGeom prst="rect">
            <a:avLst/>
          </a:prstGeom>
          <a:solidFill>
            <a:srgbClr val="9D2235"/>
          </a:solidFill>
          <a:ln w="12700">
            <a:solidFill>
              <a:srgbClr val="9D223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68 901 позиция</a:t>
            </a:r>
          </a:p>
        </p:txBody>
      </p:sp>
      <p:cxnSp>
        <p:nvCxnSpPr>
          <p:cNvPr id="37" name="Соединительная линия уступом 36"/>
          <p:cNvCxnSpPr>
            <a:stCxn id="23" idx="2"/>
            <a:endCxn id="36" idx="1"/>
          </p:cNvCxnSpPr>
          <p:nvPr/>
        </p:nvCxnSpPr>
        <p:spPr>
          <a:xfrm rot="16200000" flipH="1">
            <a:off x="3436849" y="4955303"/>
            <a:ext cx="693137" cy="1925594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42" idx="2"/>
            <a:endCxn id="36" idx="3"/>
          </p:cNvCxnSpPr>
          <p:nvPr/>
        </p:nvCxnSpPr>
        <p:spPr>
          <a:xfrm rot="5400000">
            <a:off x="7136051" y="5344160"/>
            <a:ext cx="677388" cy="1163630"/>
          </a:xfrm>
          <a:prstGeom prst="bentConnector2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070273" y="2635323"/>
            <a:ext cx="4808" cy="735488"/>
          </a:xfrm>
          <a:prstGeom prst="straightConnector1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7"/>
          <p:cNvSpPr>
            <a:spLocks noChangeArrowheads="1"/>
          </p:cNvSpPr>
          <p:nvPr/>
        </p:nvSpPr>
        <p:spPr bwMode="auto">
          <a:xfrm>
            <a:off x="7091790" y="3344791"/>
            <a:ext cx="19378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/>
              <a:t>Классифицированы по области применения</a:t>
            </a:r>
          </a:p>
        </p:txBody>
      </p:sp>
      <p:cxnSp>
        <p:nvCxnSpPr>
          <p:cNvPr id="41" name="Прямая со стрелкой 40"/>
          <p:cNvCxnSpPr>
            <a:stCxn id="40" idx="2"/>
          </p:cNvCxnSpPr>
          <p:nvPr/>
        </p:nvCxnSpPr>
        <p:spPr>
          <a:xfrm flipH="1">
            <a:off x="8056561" y="4083455"/>
            <a:ext cx="4175" cy="857495"/>
          </a:xfrm>
          <a:prstGeom prst="straightConnector1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39"/>
          <p:cNvSpPr>
            <a:spLocks noChangeArrowheads="1"/>
          </p:cNvSpPr>
          <p:nvPr/>
        </p:nvSpPr>
        <p:spPr bwMode="auto">
          <a:xfrm>
            <a:off x="7513782" y="4940950"/>
            <a:ext cx="10855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/>
              <a:t>1 837</a:t>
            </a:r>
          </a:p>
          <a:p>
            <a:pPr algn="ctr"/>
            <a:r>
              <a:rPr lang="ru-RU" altLang="ru-RU" b="1"/>
              <a:t>ресурсов</a:t>
            </a:r>
          </a:p>
        </p:txBody>
      </p:sp>
      <p:cxnSp>
        <p:nvCxnSpPr>
          <p:cNvPr id="43" name="Прямая со стрелкой 42"/>
          <p:cNvCxnSpPr>
            <a:stCxn id="34" idx="2"/>
          </p:cNvCxnSpPr>
          <p:nvPr/>
        </p:nvCxnSpPr>
        <p:spPr>
          <a:xfrm flipH="1">
            <a:off x="5824921" y="5566282"/>
            <a:ext cx="2" cy="309129"/>
          </a:xfrm>
          <a:prstGeom prst="straightConnector1">
            <a:avLst/>
          </a:prstGeom>
          <a:ln w="19050">
            <a:solidFill>
              <a:srgbClr val="8C6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6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</TotalTime>
  <Words>1770</Words>
  <Application>Microsoft Office PowerPoint</Application>
  <PresentationFormat>Произвольный</PresentationFormat>
  <Paragraphs>761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 информационном наполнении федеральной государственной информационной системы ценообразования в строительстве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Chelyapin</dc:creator>
  <cp:lastModifiedBy>Шевченко Алексей Борисович</cp:lastModifiedBy>
  <cp:revision>167</cp:revision>
  <cp:lastPrinted>2017-03-27T13:09:43Z</cp:lastPrinted>
  <dcterms:created xsi:type="dcterms:W3CDTF">2016-11-16T10:48:18Z</dcterms:created>
  <dcterms:modified xsi:type="dcterms:W3CDTF">2017-09-06T08:32:36Z</dcterms:modified>
</cp:coreProperties>
</file>